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Patrick Hand"/>
      <p:regular r:id="rId39"/>
    </p:embeddedFont>
    <p:embeddedFont>
      <p:font typeface="Nunito ExtraLight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  <p:embeddedFont>
      <p:font typeface="Sacramento"/>
      <p:regular r:id="rId48"/>
    </p:embeddedFont>
    <p:embeddedFont>
      <p:font typeface="La Belle Aurore"/>
      <p:regular r:id="rId49"/>
    </p:embeddedFont>
    <p:embeddedFont>
      <p:font typeface="Nothing You Could Do"/>
      <p:regular r:id="rId50"/>
    </p:embeddedFont>
    <p:embeddedFont>
      <p:font typeface="Nunito ExtraBold"/>
      <p:bold r:id="rId51"/>
      <p:boldItalic r:id="rId52"/>
    </p:embeddedFont>
    <p:embeddedFont>
      <p:font typeface="Lexend"/>
      <p:regular r:id="rId53"/>
      <p:bold r:id="rId54"/>
    </p:embeddedFont>
    <p:embeddedFont>
      <p:font typeface="Nunito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1A8684-49C8-4900-B494-E798573B5380}">
  <a:tblStyle styleId="{191A8684-49C8-4900-B494-E798573B53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ExtraLight-regular.fntdata"/><Relationship Id="rId42" Type="http://schemas.openxmlformats.org/officeDocument/2006/relationships/font" Target="fonts/NunitoExtraLight-italic.fntdata"/><Relationship Id="rId41" Type="http://schemas.openxmlformats.org/officeDocument/2006/relationships/font" Target="fonts/NunitoExtraLight-bold.fntdata"/><Relationship Id="rId44" Type="http://schemas.openxmlformats.org/officeDocument/2006/relationships/font" Target="fonts/Nunito-regular.fntdata"/><Relationship Id="rId43" Type="http://schemas.openxmlformats.org/officeDocument/2006/relationships/font" Target="fonts/NunitoExtraLight-boldItalic.fntdata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Sacramento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LaBelleAuror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PatrickHand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ExtraBold-bold.fntdata"/><Relationship Id="rId50" Type="http://schemas.openxmlformats.org/officeDocument/2006/relationships/font" Target="fonts/NothingYouCouldDo-regular.fntdata"/><Relationship Id="rId53" Type="http://schemas.openxmlformats.org/officeDocument/2006/relationships/font" Target="fonts/Lexend-regular.fntdata"/><Relationship Id="rId52" Type="http://schemas.openxmlformats.org/officeDocument/2006/relationships/font" Target="fonts/NunitoExtraBold-boldItalic.fntdata"/><Relationship Id="rId11" Type="http://schemas.openxmlformats.org/officeDocument/2006/relationships/slide" Target="slides/slide5.xml"/><Relationship Id="rId55" Type="http://schemas.openxmlformats.org/officeDocument/2006/relationships/font" Target="fonts/NunitoLight-regular.fntdata"/><Relationship Id="rId10" Type="http://schemas.openxmlformats.org/officeDocument/2006/relationships/slide" Target="slides/slide4.xml"/><Relationship Id="rId54" Type="http://schemas.openxmlformats.org/officeDocument/2006/relationships/font" Target="fonts/Lexend-bold.fntdata"/><Relationship Id="rId13" Type="http://schemas.openxmlformats.org/officeDocument/2006/relationships/slide" Target="slides/slide7.xml"/><Relationship Id="rId57" Type="http://schemas.openxmlformats.org/officeDocument/2006/relationships/font" Target="fonts/NunitoLight-italic.fntdata"/><Relationship Id="rId12" Type="http://schemas.openxmlformats.org/officeDocument/2006/relationships/slide" Target="slides/slide6.xml"/><Relationship Id="rId56" Type="http://schemas.openxmlformats.org/officeDocument/2006/relationships/font" Target="fonts/NunitoLigh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Nunito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nnotate.net/" TargetMode="External"/><Relationship Id="rId3" Type="http://schemas.openxmlformats.org/officeDocument/2006/relationships/hyperlink" Target="https://annotate.net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hmL6Z9rX8MU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Slideshow mode: 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Download a google chrome extension that allows you to write on the screen.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			( We highly recommend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200" u="sng">
                <a:solidFill>
                  <a:srgbClr val="2200CC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https://annotate.net/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)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Editor mode: 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Hide the filmstrip on your left and the menu bar on top, now your slides look bigger.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Now feel free to write in the boxes, drag the ticks and texts boxes, draw lines, etc.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df7b96d9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df7b96d9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EDITOR MODE: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Drag the tick into the right boxes.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SLIDESHOW MODE: 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Tick the boxes using annotate tool.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e0ab034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e0ab034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EDITOR MODE: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Drag the tick into the right boxes.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SLIDESHOW MODE: 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Tick the boxes using annotate tool.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ddf7b96d9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ddf7b96d9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df7b96d9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df7b96d9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Write the numbers in the boxes.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2e0ab034c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2e0ab034c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Write the numbers in the boxes.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f7b96d9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df7b96d9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ddf7b96d9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ddf7b96d9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df7b96d9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df7b96d9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Write the answers in the table.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ddf7b96d9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ddf7b96d9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df7b96d9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ddf7b96d9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Write the answers in the boxes.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5daf18c3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5daf18c3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ddf7b96d9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ddf7b96d9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df7b96d9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ddf7b96d9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ddf7b96d9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ddf7b96d9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EDITOR MODE: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Drag the tick into the right boxes.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SLIDESHOW MODE: 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Tick the boxes using annotate tool.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2e0ab034c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2e0ab034c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EDITOR MODE: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Drag the tick into the right boxes.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SLIDESHOW MODE: 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Tick the boxes using annotate tool.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df7b96d9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df7b96d9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ddf7b96d9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ddf7b96d9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ddf7b96d9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ddf7b96d9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EDITOR MODE: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Drag the tick into the right boxes.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SLIDESHOW MODE: 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Tick the boxes using annotate tool.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ddf7b96d9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ddf7b96d9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Write the answers in the boxes.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ddf7b96d9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ddf7b96d9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ddf7b96d9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ddf7b96d9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5daf18c32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5daf18c3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Write the answers in the boxes.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ddf7b96d96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ddf7b96d9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Write the answers in the boxes.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ddf7b96d96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ddf7b96d96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ddf7b96d9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ddf7b96d9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5daf18c3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15daf18c3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5daf18c32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5daf18c3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ddf7b96d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ddf7b96d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ddf7b96d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ddf7b96d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df7b96d9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ddf7b96d9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Watch on Youtube: </a:t>
            </a:r>
            <a:r>
              <a:rPr lang="en-GB" sz="1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2"/>
              </a:rPr>
              <a:t>https://www.youtube.com/watch?v=hmL6Z9rX8MU</a:t>
            </a: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df7b96d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ddf7b96d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Write the answers in the boxes.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.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818150"/>
            <a:ext cx="8520600" cy="948600"/>
          </a:xfrm>
          <a:prstGeom prst="rect">
            <a:avLst/>
          </a:prstGeom>
          <a:effectLst>
            <a:outerShdw blurRad="57150" rotWithShape="0" algn="bl" dir="5400000" dist="28575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3645" l="12077" r="8727" t="34445"/>
          <a:stretch/>
        </p:blipFill>
        <p:spPr>
          <a:xfrm>
            <a:off x="6755400" y="-121725"/>
            <a:ext cx="2388600" cy="71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0" y="4835700"/>
            <a:ext cx="28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Fluentize, LLC. Copyright 2022. For use only with license. 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.Viewing Activity 2">
  <p:cSld name="TITLE_AND_BODY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3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7544100" y="4730363"/>
            <a:ext cx="15999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VIEWING ACTIVITY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9" name="Google Shape;69;p11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019400" y="251725"/>
            <a:ext cx="680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.Viewing Activity 2 1">
  <p:cSld name="TITLE_AND_BODY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4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7544100" y="4730363"/>
            <a:ext cx="15999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VIEWING ACTIVITY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1019400" y="251725"/>
            <a:ext cx="680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9.Post-Viewing Activity 1 1">
  <p:cSld name="SECTION_HEADER_1_2_2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2">
            <a:alphaModFix/>
          </a:blip>
          <a:srcRect b="23645" l="12077" r="8727" t="34445"/>
          <a:stretch/>
        </p:blipFill>
        <p:spPr>
          <a:xfrm>
            <a:off x="6755400" y="-121725"/>
            <a:ext cx="2388600" cy="71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9" name="Google Shape;79;p13"/>
          <p:cNvSpPr txBox="1"/>
          <p:nvPr/>
        </p:nvSpPr>
        <p:spPr>
          <a:xfrm>
            <a:off x="2000725" y="1925425"/>
            <a:ext cx="70671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240000" dist="19050">
              <a:srgbClr val="EEF1F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VIEWING FOLLOW-UP</a:t>
            </a:r>
            <a:endParaRPr b="1" sz="3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3">
            <a:alphaModFix/>
          </a:blip>
          <a:srcRect b="20971" l="30872" r="32708" t="25227"/>
          <a:stretch/>
        </p:blipFill>
        <p:spPr>
          <a:xfrm>
            <a:off x="672600" y="888450"/>
            <a:ext cx="1993500" cy="165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2980150" y="2930475"/>
            <a:ext cx="56976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cxnSp>
        <p:nvCxnSpPr>
          <p:cNvPr id="82" name="Google Shape;82;p13"/>
          <p:cNvCxnSpPr/>
          <p:nvPr/>
        </p:nvCxnSpPr>
        <p:spPr>
          <a:xfrm>
            <a:off x="2000725" y="2789138"/>
            <a:ext cx="6891600" cy="16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0.Post-Viewing Activity 1.1">
  <p:cSld name="TITLE_AND_BODY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1019400" y="251725"/>
            <a:ext cx="34317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7470400" y="4730375"/>
            <a:ext cx="16740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2F5F6"/>
                </a:solidFill>
                <a:latin typeface="Lexend"/>
                <a:ea typeface="Lexend"/>
                <a:cs typeface="Lexend"/>
                <a:sym typeface="Lexend"/>
              </a:rPr>
              <a:t>VIEWING FOLLOW-UP</a:t>
            </a:r>
            <a:endParaRPr>
              <a:solidFill>
                <a:srgbClr val="F2F5F6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0.Post-Viewing Activity 1.1 1">
  <p:cSld name="TITLE_AND_BODY_3_2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1019400" y="251725"/>
            <a:ext cx="34317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1" name="Google Shape;91;p15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7470400" y="4730375"/>
            <a:ext cx="16740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2F5F6"/>
                </a:solidFill>
                <a:latin typeface="Lexend"/>
                <a:ea typeface="Lexend"/>
                <a:cs typeface="Lexend"/>
                <a:sym typeface="Lexend"/>
              </a:rPr>
              <a:t>VIEWING FOLLOW-UP</a:t>
            </a:r>
            <a:endParaRPr>
              <a:solidFill>
                <a:srgbClr val="F2F5F6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0.Post-Viewing Activity 1.1 1 1">
  <p:cSld name="TITLE_AND_BODY_3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1019400" y="251725"/>
            <a:ext cx="34317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" name="Google Shape;96;p16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3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7470400" y="4730375"/>
            <a:ext cx="16740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2F5F6"/>
                </a:solidFill>
                <a:latin typeface="Lexend"/>
                <a:ea typeface="Lexend"/>
                <a:cs typeface="Lexend"/>
                <a:sym typeface="Lexend"/>
              </a:rPr>
              <a:t>VIEWING FOLLOW-UP</a:t>
            </a:r>
            <a:endParaRPr>
              <a:solidFill>
                <a:srgbClr val="F2F5F6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4.Post-Viewing Activity 1 1">
  <p:cSld name="SECTION_HEADER_1_2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23645" l="12077" r="8727" t="34445"/>
          <a:stretch/>
        </p:blipFill>
        <p:spPr>
          <a:xfrm>
            <a:off x="6755400" y="-121725"/>
            <a:ext cx="2388600" cy="71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2000725" y="1925425"/>
            <a:ext cx="70671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240000" dist="19050">
              <a:srgbClr val="EEF1F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PRONUNCIATION ACTIVITY</a:t>
            </a:r>
            <a:endParaRPr b="1" sz="3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2980150" y="2930475"/>
            <a:ext cx="56976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cxnSp>
        <p:nvCxnSpPr>
          <p:cNvPr id="103" name="Google Shape;103;p17"/>
          <p:cNvCxnSpPr/>
          <p:nvPr/>
        </p:nvCxnSpPr>
        <p:spPr>
          <a:xfrm>
            <a:off x="2000725" y="2789138"/>
            <a:ext cx="6891600" cy="16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30119" l="27331" r="42986" t="26600"/>
          <a:stretch/>
        </p:blipFill>
        <p:spPr>
          <a:xfrm>
            <a:off x="558375" y="1543750"/>
            <a:ext cx="1518427" cy="124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5.Post-Viewing Activity 2.1">
  <p:cSld name="TITLE_AND_BODY_3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7150350" y="4730375"/>
            <a:ext cx="19938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PRONUNCIATION</a:t>
            </a: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ACTIVITY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1019400" y="251725"/>
            <a:ext cx="5994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9" name="Google Shape;109;p18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0" y="43135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2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6.Post-Viewing Activity 2.2">
  <p:cSld name="TITLE_AND_BODY_3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1019400" y="251725"/>
            <a:ext cx="56241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9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7150350" y="4730375"/>
            <a:ext cx="19938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PRONUNCIATION ACTIVITY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6.Post-Viewing Activity 2.2 1">
  <p:cSld name="TITLE_AND_BODY_3_2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1019400" y="251725"/>
            <a:ext cx="56241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p20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3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150350" y="4730375"/>
            <a:ext cx="19938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PRONUNCIATION ACTIVITY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.Preview Activity 1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23645" l="12077" r="8727" t="34445"/>
          <a:stretch/>
        </p:blipFill>
        <p:spPr>
          <a:xfrm>
            <a:off x="6755400" y="-121725"/>
            <a:ext cx="2388600" cy="71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3091649" y="2049450"/>
            <a:ext cx="53808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240000" dist="19050">
              <a:srgbClr val="EEF1F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PREVIEW ACTIVITY </a:t>
            </a:r>
            <a:endParaRPr b="1" sz="3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8" name="Google Shape;18;p3"/>
          <p:cNvCxnSpPr/>
          <p:nvPr/>
        </p:nvCxnSpPr>
        <p:spPr>
          <a:xfrm flipH="1" rot="10800000">
            <a:off x="2933238" y="2854163"/>
            <a:ext cx="5697600" cy="10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20971" l="30872" r="32708" t="25227"/>
          <a:stretch/>
        </p:blipFill>
        <p:spPr>
          <a:xfrm>
            <a:off x="1745925" y="1000125"/>
            <a:ext cx="1993500" cy="165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980150" y="2930475"/>
            <a:ext cx="56976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6.Post-Viewing Activity 2.2 1 1">
  <p:cSld name="TITLE_AND_BODY_3_2_2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1019400" y="251725"/>
            <a:ext cx="56241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4" name="Google Shape;124;p21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4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7150350" y="4730375"/>
            <a:ext cx="19938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PRONUNCIATION ACTIVITY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4.Post-Viewing Activity 1 1 1">
  <p:cSld name="SECTION_HEADER_1_2_1_2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 b="23645" l="12077" r="8727" t="34445"/>
          <a:stretch/>
        </p:blipFill>
        <p:spPr>
          <a:xfrm>
            <a:off x="6755400" y="-121725"/>
            <a:ext cx="2388600" cy="71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000725" y="1925425"/>
            <a:ext cx="70671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240000" dist="19050">
              <a:srgbClr val="EEF1F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‘DATE GONE WRONG’ STORY</a:t>
            </a:r>
            <a:endParaRPr b="1" sz="3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20971" l="30872" r="32708" t="25227"/>
          <a:stretch/>
        </p:blipFill>
        <p:spPr>
          <a:xfrm>
            <a:off x="694900" y="895875"/>
            <a:ext cx="1993500" cy="165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2980150" y="2930475"/>
            <a:ext cx="56976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cxnSp>
        <p:nvCxnSpPr>
          <p:cNvPr id="132" name="Google Shape;132;p22"/>
          <p:cNvCxnSpPr/>
          <p:nvPr/>
        </p:nvCxnSpPr>
        <p:spPr>
          <a:xfrm>
            <a:off x="2000725" y="2789138"/>
            <a:ext cx="6891600" cy="16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5.Post-Viewing Activity 2.1 1">
  <p:cSld name="TITLE_AND_BODY_3_2_2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7121250" y="4730375"/>
            <a:ext cx="20232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‘DATE GONE WRONG’ STORY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6" name="Google Shape;136;p23"/>
          <p:cNvSpPr/>
          <p:nvPr/>
        </p:nvSpPr>
        <p:spPr>
          <a:xfrm>
            <a:off x="0" y="269725"/>
            <a:ext cx="10575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STEP 1: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5.Post-Viewing Activity 2.1 1 1">
  <p:cSld name="TITLE_AND_BODY_3_2_2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9" name="Google Shape;139;p24"/>
          <p:cNvSpPr/>
          <p:nvPr/>
        </p:nvSpPr>
        <p:spPr>
          <a:xfrm>
            <a:off x="0" y="269725"/>
            <a:ext cx="10575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STEP 2: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0" y="3799775"/>
            <a:ext cx="10575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STEP 3: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7128100" y="4730375"/>
            <a:ext cx="20160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‘DATE GONE WRONG’ STORY</a:t>
            </a:r>
            <a:endParaRPr sz="1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9.Quiz &amp; Review Activity ">
  <p:cSld name="SECTION_HEADER_1_2_1_1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2">
            <a:alphaModFix/>
          </a:blip>
          <a:srcRect b="23645" l="12077" r="8727" t="34445"/>
          <a:stretch/>
        </p:blipFill>
        <p:spPr>
          <a:xfrm>
            <a:off x="6755400" y="-121725"/>
            <a:ext cx="2388600" cy="71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1912975" y="1925425"/>
            <a:ext cx="70671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240000" dist="19050">
              <a:srgbClr val="EEF1F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QUIZ &amp; REVIEW</a:t>
            </a:r>
            <a:r>
              <a:rPr b="1" lang="en-GB"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ACTIVITY</a:t>
            </a:r>
            <a:endParaRPr b="1" sz="3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6" name="Google Shape;146;p25"/>
          <p:cNvSpPr txBox="1"/>
          <p:nvPr>
            <p:ph idx="1" type="subTitle"/>
          </p:nvPr>
        </p:nvSpPr>
        <p:spPr>
          <a:xfrm>
            <a:off x="2980150" y="2930475"/>
            <a:ext cx="56976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cxnSp>
        <p:nvCxnSpPr>
          <p:cNvPr id="147" name="Google Shape;147;p25"/>
          <p:cNvCxnSpPr/>
          <p:nvPr/>
        </p:nvCxnSpPr>
        <p:spPr>
          <a:xfrm>
            <a:off x="2000725" y="2789138"/>
            <a:ext cx="6891600" cy="16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23174" l="34181" r="35847" t="22703"/>
          <a:stretch/>
        </p:blipFill>
        <p:spPr>
          <a:xfrm>
            <a:off x="677950" y="1346600"/>
            <a:ext cx="1559352" cy="158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0.Quiz &amp; Review Activity 1">
  <p:cSld name="TITLE_AND_BODY_3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7150350" y="4730375"/>
            <a:ext cx="19938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QUIZ &amp; REVIEW ACTIVITY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1019400" y="251725"/>
            <a:ext cx="680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1.Quiz &amp; Review Activity 2">
  <p:cSld name="TITLE_AND_BODY_3_2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7150350" y="4730375"/>
            <a:ext cx="19938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QUIZ &amp; REVIEW ACTIVITY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1019400" y="251725"/>
            <a:ext cx="680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9" name="Google Shape;159;p27"/>
          <p:cNvSpPr/>
          <p:nvPr/>
        </p:nvSpPr>
        <p:spPr>
          <a:xfrm>
            <a:off x="0" y="385277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3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2.Quiz &amp; Review Activity 3">
  <p:cSld name="TITLE_AND_BODY_3_2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/>
          <p:nvPr/>
        </p:nvSpPr>
        <p:spPr>
          <a:xfrm>
            <a:off x="0" y="269725"/>
            <a:ext cx="27918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LESSON REFLECTION: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7150350" y="4730375"/>
            <a:ext cx="19938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QUIZ &amp; REVIEW ACTIVITY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3.Quiz &amp; Review Activity 4">
  <p:cSld name="TITLE_AND_BODY_3_2_2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4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7150350" y="4730375"/>
            <a:ext cx="19938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QUIZ &amp; REVIEW ACTIVITY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1019400" y="251725"/>
            <a:ext cx="680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5.thankyou">
  <p:cSld name="SECTION_HEADER_1_2_1_1_1"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23645" l="12077" r="8727" t="34445"/>
          <a:stretch/>
        </p:blipFill>
        <p:spPr>
          <a:xfrm>
            <a:off x="1645225" y="1153800"/>
            <a:ext cx="7247100" cy="215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72" name="Google Shape;172;p30"/>
          <p:cNvCxnSpPr/>
          <p:nvPr/>
        </p:nvCxnSpPr>
        <p:spPr>
          <a:xfrm>
            <a:off x="2000725" y="2789138"/>
            <a:ext cx="6891600" cy="16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30"/>
          <p:cNvSpPr txBox="1"/>
          <p:nvPr/>
        </p:nvSpPr>
        <p:spPr>
          <a:xfrm>
            <a:off x="6313225" y="2913675"/>
            <a:ext cx="257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THANK YOU!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6006675" y="2533375"/>
            <a:ext cx="28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Fluentize, LLC. Copyright 2022. For use only with license. 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.Preview Activity 1.1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7670650" y="4730375"/>
            <a:ext cx="14733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PREVIEW ACTIVITY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1019400" y="251725"/>
            <a:ext cx="680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6.Blank (small logo)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7.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8.Alternative Cover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04100" y="2097450"/>
            <a:ext cx="4731900" cy="948600"/>
          </a:xfrm>
          <a:prstGeom prst="rect">
            <a:avLst/>
          </a:prstGeom>
          <a:effectLst>
            <a:outerShdw blurRad="57150" rotWithShape="0" algn="bl" dir="5400000" dist="28575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atrick Hand"/>
              <a:buNone/>
              <a:defRPr sz="5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atrick Hand"/>
              <a:buNone/>
              <a:defRPr sz="5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atrick Hand"/>
              <a:buNone/>
              <a:defRPr sz="5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atrick Hand"/>
              <a:buNone/>
              <a:defRPr sz="5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atrick Hand"/>
              <a:buNone/>
              <a:defRPr sz="5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atrick Hand"/>
              <a:buNone/>
              <a:defRPr sz="5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atrick Hand"/>
              <a:buNone/>
              <a:defRPr sz="5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atrick Hand"/>
              <a:buNone/>
              <a:defRPr sz="5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atrick Hand"/>
              <a:buNone/>
              <a:defRPr sz="54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 b="23645" l="12077" r="8727" t="34445"/>
          <a:stretch/>
        </p:blipFill>
        <p:spPr>
          <a:xfrm>
            <a:off x="-52025" y="-81775"/>
            <a:ext cx="3444900" cy="102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193275" y="4698475"/>
            <a:ext cx="329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Fluentize, LLC. Copyright 2023. For use only with license. 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8.Alternative Cover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ctrTitle"/>
          </p:nvPr>
        </p:nvSpPr>
        <p:spPr>
          <a:xfrm>
            <a:off x="311700" y="1818150"/>
            <a:ext cx="8520600" cy="948600"/>
          </a:xfrm>
          <a:prstGeom prst="rect">
            <a:avLst/>
          </a:prstGeom>
          <a:effectLst>
            <a:outerShdw blurRad="57150" rotWithShape="0" algn="bl" dir="5400000" dist="28575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atrick Hand"/>
              <a:buNone/>
              <a:defRPr sz="6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trick Hand"/>
              <a:buNone/>
              <a:defRPr sz="6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88" name="Google Shape;18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/>
          </a:blip>
          <a:srcRect b="23645" l="12077" r="8727" t="34445"/>
          <a:stretch/>
        </p:blipFill>
        <p:spPr>
          <a:xfrm>
            <a:off x="-52025" y="-81775"/>
            <a:ext cx="3444900" cy="102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/>
        </p:nvSpPr>
        <p:spPr>
          <a:xfrm>
            <a:off x="193275" y="4698475"/>
            <a:ext cx="329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Fluentize, LLC. Copyright 2023. For use only with license. 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9.Doodles">
  <p:cSld name="CUSTOM"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5"/>
          <p:cNvPicPr preferRelativeResize="0"/>
          <p:nvPr/>
        </p:nvPicPr>
        <p:blipFill rotWithShape="1">
          <a:blip r:embed="rId2">
            <a:alphaModFix/>
          </a:blip>
          <a:srcRect b="29415" l="37848" r="37006" t="24040"/>
          <a:stretch/>
        </p:blipFill>
        <p:spPr>
          <a:xfrm>
            <a:off x="423675" y="356475"/>
            <a:ext cx="1885176" cy="19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28612" l="35674" r="34607" t="26299"/>
          <a:stretch/>
        </p:blipFill>
        <p:spPr>
          <a:xfrm>
            <a:off x="2988000" y="527750"/>
            <a:ext cx="2229648" cy="190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5"/>
          <p:cNvPicPr preferRelativeResize="0"/>
          <p:nvPr/>
        </p:nvPicPr>
        <p:blipFill rotWithShape="1">
          <a:blip r:embed="rId4">
            <a:alphaModFix/>
          </a:blip>
          <a:srcRect b="32877" l="35688" r="38462" t="20448"/>
          <a:stretch/>
        </p:blipFill>
        <p:spPr>
          <a:xfrm>
            <a:off x="616950" y="3694100"/>
            <a:ext cx="1341302" cy="136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5"/>
          <p:cNvPicPr preferRelativeResize="0"/>
          <p:nvPr/>
        </p:nvPicPr>
        <p:blipFill rotWithShape="1">
          <a:blip r:embed="rId5">
            <a:alphaModFix/>
          </a:blip>
          <a:srcRect b="30202" l="33172" r="42767" t="33527"/>
          <a:stretch/>
        </p:blipFill>
        <p:spPr>
          <a:xfrm>
            <a:off x="2988000" y="3426508"/>
            <a:ext cx="1817002" cy="15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 rotWithShape="1">
          <a:blip r:embed="rId6">
            <a:alphaModFix/>
          </a:blip>
          <a:srcRect b="27745" l="32746" r="32870" t="28902"/>
          <a:stretch/>
        </p:blipFill>
        <p:spPr>
          <a:xfrm>
            <a:off x="6329950" y="527750"/>
            <a:ext cx="2284675" cy="16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7">
            <a:alphaModFix/>
          </a:blip>
          <a:srcRect b="22978" l="37346" r="36398" t="31357"/>
          <a:stretch/>
        </p:blipFill>
        <p:spPr>
          <a:xfrm>
            <a:off x="5538525" y="3365850"/>
            <a:ext cx="1817002" cy="17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8">
            <a:alphaModFix/>
          </a:blip>
          <a:srcRect b="22253" l="37522" r="35938" t="31180"/>
          <a:stretch/>
        </p:blipFill>
        <p:spPr>
          <a:xfrm>
            <a:off x="7324225" y="3426500"/>
            <a:ext cx="1739602" cy="17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1" name="Google Shape;201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2" name="Google Shape;20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9" name="Google Shape;209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.Preview Activity 1.2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2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019400" y="251725"/>
            <a:ext cx="680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" name="Google Shape;30;p5"/>
          <p:cNvSpPr/>
          <p:nvPr/>
        </p:nvSpPr>
        <p:spPr>
          <a:xfrm>
            <a:off x="7670650" y="4730375"/>
            <a:ext cx="14733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PREVIEW ACTIVITY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.Preview Activity  1.3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3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019400" y="251725"/>
            <a:ext cx="680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>
            <a:off x="7670650" y="4730375"/>
            <a:ext cx="14733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PREVIEW ACTIVITY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.Viewing Activity">
  <p:cSld name="SECTION_HEADER_1_1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23645" l="12077" r="8727" t="34445"/>
          <a:stretch/>
        </p:blipFill>
        <p:spPr>
          <a:xfrm>
            <a:off x="6755400" y="-121725"/>
            <a:ext cx="2388600" cy="71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" name="Google Shape;39;p7"/>
          <p:cNvSpPr txBox="1"/>
          <p:nvPr/>
        </p:nvSpPr>
        <p:spPr>
          <a:xfrm>
            <a:off x="3091649" y="2049450"/>
            <a:ext cx="53808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240000" dist="19050">
              <a:srgbClr val="EEF1F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VIEWING</a:t>
            </a:r>
            <a:r>
              <a:rPr b="1" lang="en-GB" sz="3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ACTIVITY </a:t>
            </a:r>
            <a:endParaRPr b="1" sz="3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0" name="Google Shape;40;p7"/>
          <p:cNvCxnSpPr/>
          <p:nvPr/>
        </p:nvCxnSpPr>
        <p:spPr>
          <a:xfrm flipH="1" rot="10800000">
            <a:off x="2933238" y="2854163"/>
            <a:ext cx="5697600" cy="10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980150" y="2930475"/>
            <a:ext cx="56976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 b="28192" l="32113" r="42336" t="29285"/>
          <a:stretch/>
        </p:blipFill>
        <p:spPr>
          <a:xfrm>
            <a:off x="1553223" y="1562275"/>
            <a:ext cx="1380024" cy="12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.Preview Discussion">
  <p:cSld name="TITLE_AND_BODY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3">
            <a:alphaModFix/>
          </a:blip>
          <a:srcRect b="20200" l="30679" r="38103" t="27506"/>
          <a:stretch/>
        </p:blipFill>
        <p:spPr>
          <a:xfrm>
            <a:off x="194441" y="1769200"/>
            <a:ext cx="1817700" cy="171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>
            <a:off x="7544100" y="4730363"/>
            <a:ext cx="15999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EF1F1"/>
                </a:solidFill>
                <a:latin typeface="Lexend"/>
                <a:ea typeface="Lexend"/>
                <a:cs typeface="Lexend"/>
                <a:sym typeface="Lexend"/>
              </a:rPr>
              <a:t>VIEWING</a:t>
            </a:r>
            <a:r>
              <a:rPr lang="en-GB" sz="1000">
                <a:solidFill>
                  <a:srgbClr val="EEF1F1"/>
                </a:solidFill>
                <a:latin typeface="Lexend"/>
                <a:ea typeface="Lexend"/>
                <a:cs typeface="Lexend"/>
                <a:sym typeface="Lexend"/>
              </a:rPr>
              <a:t> ACTIVITY </a:t>
            </a:r>
            <a:endParaRPr/>
          </a:p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4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2001175" y="1963375"/>
            <a:ext cx="680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48" name="Google Shape;48;p8"/>
          <p:cNvCxnSpPr>
            <a:stCxn id="49" idx="6"/>
          </p:cNvCxnSpPr>
          <p:nvPr/>
        </p:nvCxnSpPr>
        <p:spPr>
          <a:xfrm>
            <a:off x="2107550" y="2571750"/>
            <a:ext cx="6708000" cy="7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8"/>
          <p:cNvSpPr txBox="1"/>
          <p:nvPr>
            <p:ph idx="2" type="subTitle"/>
          </p:nvPr>
        </p:nvSpPr>
        <p:spPr>
          <a:xfrm>
            <a:off x="2001175" y="2792825"/>
            <a:ext cx="680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" name="Google Shape;51;p8"/>
          <p:cNvSpPr/>
          <p:nvPr/>
        </p:nvSpPr>
        <p:spPr>
          <a:xfrm>
            <a:off x="0" y="277875"/>
            <a:ext cx="1865700" cy="2943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EEF1F1"/>
                </a:solidFill>
                <a:latin typeface="Lexend"/>
                <a:ea typeface="Lexend"/>
                <a:cs typeface="Lexend"/>
                <a:sym typeface="Lexend"/>
              </a:rPr>
              <a:t>PREVIEW DISCUSSION </a:t>
            </a:r>
            <a:endParaRPr sz="15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.watch the video">
  <p:cSld name="ONE_COLUMN_TEXT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9"/>
          <p:cNvSpPr txBox="1"/>
          <p:nvPr/>
        </p:nvSpPr>
        <p:spPr>
          <a:xfrm>
            <a:off x="790816" y="301541"/>
            <a:ext cx="26016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240000" dist="19050">
              <a:srgbClr val="EEF1F1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VIEWING ACTIVITY </a:t>
            </a:r>
            <a:endParaRPr b="1"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5" name="Google Shape;55;p9"/>
          <p:cNvCxnSpPr/>
          <p:nvPr/>
        </p:nvCxnSpPr>
        <p:spPr>
          <a:xfrm flipH="1" rot="10800000">
            <a:off x="714223" y="681841"/>
            <a:ext cx="2754600" cy="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b="28192" l="32113" r="42336" t="29285"/>
          <a:stretch/>
        </p:blipFill>
        <p:spPr>
          <a:xfrm>
            <a:off x="46975" y="71225"/>
            <a:ext cx="667258" cy="61075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141950" y="1340525"/>
            <a:ext cx="39795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3">
            <a:alphaModFix/>
          </a:blip>
          <a:srcRect b="23645" l="12077" r="8727" t="34445"/>
          <a:stretch/>
        </p:blipFill>
        <p:spPr>
          <a:xfrm>
            <a:off x="0" y="4587200"/>
            <a:ext cx="2388600" cy="71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2" type="subTitle"/>
          </p:nvPr>
        </p:nvSpPr>
        <p:spPr>
          <a:xfrm>
            <a:off x="4701325" y="775975"/>
            <a:ext cx="4366500" cy="45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.Viewing Activity 1">
  <p:cSld name="TITLE_AND_BOD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26972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2" name="Google Shape;62;p10"/>
          <p:cNvSpPr/>
          <p:nvPr/>
        </p:nvSpPr>
        <p:spPr>
          <a:xfrm>
            <a:off x="7544100" y="4730363"/>
            <a:ext cx="1599900" cy="2631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04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VIEWING </a:t>
            </a:r>
            <a:r>
              <a:rPr lang="en-GB"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ACTIVITY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" name="Google Shape;63;p10"/>
          <p:cNvPicPr preferRelativeResize="0"/>
          <p:nvPr/>
        </p:nvPicPr>
        <p:blipFill rotWithShape="1">
          <a:blip r:embed="rId3">
            <a:alphaModFix/>
          </a:blip>
          <a:srcRect b="36100" l="12899" r="74522" t="43574"/>
          <a:stretch/>
        </p:blipFill>
        <p:spPr>
          <a:xfrm>
            <a:off x="-53250" y="4602525"/>
            <a:ext cx="654300" cy="59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" type="subTitle"/>
          </p:nvPr>
        </p:nvSpPr>
        <p:spPr>
          <a:xfrm>
            <a:off x="1019400" y="251725"/>
            <a:ext cx="680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/>
        </p:nvSpPr>
        <p:spPr>
          <a:xfrm>
            <a:off x="0" y="3951675"/>
            <a:ext cx="1019400" cy="363600"/>
          </a:xfrm>
          <a:prstGeom prst="roundRect">
            <a:avLst>
              <a:gd fmla="val 16667" name="adj"/>
            </a:avLst>
          </a:prstGeom>
          <a:solidFill>
            <a:srgbClr val="18336B"/>
          </a:solidFill>
          <a:ln cap="flat" cmpd="sng" w="9525">
            <a:solidFill>
              <a:srgbClr val="18336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8780000" dist="47625">
              <a:srgbClr val="7F91A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PART 2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None/>
              <a:defRPr sz="2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None/>
              <a:defRPr sz="2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None/>
              <a:defRPr sz="2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None/>
              <a:defRPr sz="2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None/>
              <a:defRPr sz="2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None/>
              <a:defRPr sz="2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None/>
              <a:defRPr sz="2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None/>
              <a:defRPr sz="2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"/>
              <a:buNone/>
              <a:defRPr sz="2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hyperlink" Target="http://www.youtube.com/watch?v=hmL6Z9rX8MU" TargetMode="External"/><Relationship Id="rId5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hyperlink" Target="http://www.youtube.com/watch?v=hmL6Z9rX8MU" TargetMode="External"/><Relationship Id="rId5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hmL6Z9rX8MU" TargetMode="External"/><Relationship Id="rId4" Type="http://schemas.openxmlformats.org/officeDocument/2006/relationships/hyperlink" Target="http://www.youtube.com/watch?v=hmL6Z9rX8MU" TargetMode="External"/><Relationship Id="rId5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hmL6Z9rX8MU" TargetMode="External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hmL6Z9rX8MU" TargetMode="External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gif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pnB2nFLy61YqKtT0lPXtPf4oMsONj8ES/view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://drive.google.com/file/d/15RqUXC4cL4lJcDLbcChArUSC1hK7owDd/view" TargetMode="External"/><Relationship Id="rId6" Type="http://schemas.openxmlformats.org/officeDocument/2006/relationships/hyperlink" Target="http://drive.google.com/file/d/1VcAapaACQqkQphM9eh2YJ68sqBXtHEhW/view" TargetMode="External"/><Relationship Id="rId7" Type="http://schemas.openxmlformats.org/officeDocument/2006/relationships/hyperlink" Target="http://drive.google.com/file/d/1dbzqCEYT-Ucyov5VjgFtZ9YZj8F_WXwp/view" TargetMode="External"/><Relationship Id="rId8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hyperlink" Target="http://drive.google.com/file/d/1u6FC6O1LJpOIba-qG8KTsE3HcKBg_BQ9/view" TargetMode="External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hmL6Z9rX8MU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hmL6Z9rX8MU" TargetMode="External"/><Relationship Id="rId4" Type="http://schemas.openxmlformats.org/officeDocument/2006/relationships/hyperlink" Target="http://www.youtube.com/watch?v=hmL6Z9rX8MU" TargetMode="External"/><Relationship Id="rId5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5.xml"/><Relationship Id="rId4" Type="http://schemas.openxmlformats.org/officeDocument/2006/relationships/hyperlink" Target="http://www.youtube.com/watch?v=hmL6Z9rX8MU" TargetMode="External"/><Relationship Id="rId5" Type="http://schemas.openxmlformats.org/officeDocument/2006/relationships/image" Target="../media/image19.jp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ctrTitle"/>
          </p:nvPr>
        </p:nvSpPr>
        <p:spPr>
          <a:xfrm>
            <a:off x="261550" y="1311500"/>
            <a:ext cx="4588200" cy="26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Friends | Joey Doesn't Share Food! </a:t>
            </a:r>
            <a:r>
              <a:rPr lang="en-GB" sz="2800"/>
              <a:t>(B1)</a:t>
            </a:r>
            <a:endParaRPr sz="2800"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00" y="945000"/>
            <a:ext cx="4337700" cy="3253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3840000" dist="28575">
              <a:srgbClr val="921D58">
                <a:alpha val="92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idx="1" type="subTitle"/>
          </p:nvPr>
        </p:nvSpPr>
        <p:spPr>
          <a:xfrm>
            <a:off x="1019400" y="251725"/>
            <a:ext cx="68052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Choose true (</a:t>
            </a:r>
            <a:r>
              <a:rPr b="1" lang="en-GB"/>
              <a:t>T</a:t>
            </a:r>
            <a:r>
              <a:rPr lang="en-GB"/>
              <a:t>), false (</a:t>
            </a:r>
            <a:r>
              <a:rPr b="1" lang="en-GB"/>
              <a:t>F</a:t>
            </a:r>
            <a:r>
              <a:rPr lang="en-GB"/>
              <a:t>), or not given (</a:t>
            </a:r>
            <a:r>
              <a:rPr b="1" lang="en-GB"/>
              <a:t>N</a:t>
            </a:r>
            <a:r>
              <a:rPr lang="en-GB"/>
              <a:t>) according to the information in the video. </a:t>
            </a:r>
            <a:endParaRPr/>
          </a:p>
        </p:txBody>
      </p:sp>
      <p:sp>
        <p:nvSpPr>
          <p:cNvPr id="310" name="Google Shape;310;p48"/>
          <p:cNvSpPr txBox="1"/>
          <p:nvPr/>
        </p:nvSpPr>
        <p:spPr>
          <a:xfrm>
            <a:off x="1606125" y="1586200"/>
            <a:ext cx="7081500" cy="12438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  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Phoebe sarcastically says that Sarah is a monster for her etiquette.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  Joey prefers eating French fries with his fingers.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  Rachel is surprised to hear about Joey’s food sharing rule.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48"/>
          <p:cNvSpPr/>
          <p:nvPr/>
        </p:nvSpPr>
        <p:spPr>
          <a:xfrm>
            <a:off x="2225175" y="17029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8"/>
          <p:cNvSpPr/>
          <p:nvPr/>
        </p:nvSpPr>
        <p:spPr>
          <a:xfrm>
            <a:off x="1946200" y="17029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8"/>
          <p:cNvSpPr/>
          <p:nvPr/>
        </p:nvSpPr>
        <p:spPr>
          <a:xfrm>
            <a:off x="1667225" y="17029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8"/>
          <p:cNvSpPr/>
          <p:nvPr/>
        </p:nvSpPr>
        <p:spPr>
          <a:xfrm>
            <a:off x="2225175" y="21052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8"/>
          <p:cNvSpPr/>
          <p:nvPr/>
        </p:nvSpPr>
        <p:spPr>
          <a:xfrm>
            <a:off x="1946200" y="21052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8"/>
          <p:cNvSpPr/>
          <p:nvPr/>
        </p:nvSpPr>
        <p:spPr>
          <a:xfrm>
            <a:off x="1667225" y="21052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8"/>
          <p:cNvSpPr/>
          <p:nvPr/>
        </p:nvSpPr>
        <p:spPr>
          <a:xfrm>
            <a:off x="2225175" y="25075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8"/>
          <p:cNvSpPr/>
          <p:nvPr/>
        </p:nvSpPr>
        <p:spPr>
          <a:xfrm>
            <a:off x="1946200" y="25075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8"/>
          <p:cNvSpPr/>
          <p:nvPr/>
        </p:nvSpPr>
        <p:spPr>
          <a:xfrm>
            <a:off x="1667225" y="25075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8"/>
          <p:cNvSpPr/>
          <p:nvPr/>
        </p:nvSpPr>
        <p:spPr>
          <a:xfrm>
            <a:off x="1211025" y="163853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1 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21" name="Google Shape;321;p48"/>
          <p:cNvSpPr/>
          <p:nvPr/>
        </p:nvSpPr>
        <p:spPr>
          <a:xfrm>
            <a:off x="1211025" y="204083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22" name="Google Shape;322;p48"/>
          <p:cNvSpPr/>
          <p:nvPr/>
        </p:nvSpPr>
        <p:spPr>
          <a:xfrm>
            <a:off x="1211025" y="244313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3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1606125" y="1234450"/>
            <a:ext cx="902700" cy="4311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T   F	  N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88" y="677820"/>
            <a:ext cx="148875" cy="1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88" y="677820"/>
            <a:ext cx="148875" cy="1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88" y="677820"/>
            <a:ext cx="148875" cy="1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88" y="677820"/>
            <a:ext cx="148875" cy="1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8"/>
          <p:cNvSpPr/>
          <p:nvPr/>
        </p:nvSpPr>
        <p:spPr>
          <a:xfrm>
            <a:off x="6218225" y="3030225"/>
            <a:ext cx="2892600" cy="1627200"/>
          </a:xfrm>
          <a:prstGeom prst="rect">
            <a:avLst/>
          </a:prstGeom>
          <a:solidFill>
            <a:srgbClr val="921D58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8" title="F.r.i.e.n.d.s-Joey doesn't share foo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300" y="3006450"/>
            <a:ext cx="2892600" cy="16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8">
            <a:hlinkClick action="ppaction://hlinkshowjump?jump=nextslide"/>
          </p:cNvPr>
          <p:cNvSpPr/>
          <p:nvPr/>
        </p:nvSpPr>
        <p:spPr>
          <a:xfrm>
            <a:off x="5802900" y="4741975"/>
            <a:ext cx="1650300" cy="274200"/>
          </a:xfrm>
          <a:prstGeom prst="roundRect">
            <a:avLst>
              <a:gd fmla="val 16667" name="adj"/>
            </a:avLst>
          </a:prstGeom>
          <a:solidFill>
            <a:srgbClr val="EEF1F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21D58"/>
                </a:solidFill>
                <a:latin typeface="Nunito"/>
                <a:ea typeface="Nunito"/>
                <a:cs typeface="Nunito"/>
                <a:sym typeface="Nunito"/>
              </a:rPr>
              <a:t>Check your answers</a:t>
            </a:r>
            <a:endParaRPr b="1" sz="1200">
              <a:solidFill>
                <a:srgbClr val="921D5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idx="1" type="subTitle"/>
          </p:nvPr>
        </p:nvSpPr>
        <p:spPr>
          <a:xfrm>
            <a:off x="1019400" y="251725"/>
            <a:ext cx="68052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Choose true (</a:t>
            </a:r>
            <a:r>
              <a:rPr b="1" lang="en-GB"/>
              <a:t>T</a:t>
            </a:r>
            <a:r>
              <a:rPr lang="en-GB"/>
              <a:t>), false (</a:t>
            </a:r>
            <a:r>
              <a:rPr b="1" lang="en-GB"/>
              <a:t>F</a:t>
            </a:r>
            <a:r>
              <a:rPr lang="en-GB"/>
              <a:t>), or not given (</a:t>
            </a:r>
            <a:r>
              <a:rPr b="1" lang="en-GB"/>
              <a:t>N</a:t>
            </a:r>
            <a:r>
              <a:rPr lang="en-GB"/>
              <a:t>) according to the information in the video. </a:t>
            </a:r>
            <a:endParaRPr/>
          </a:p>
        </p:txBody>
      </p:sp>
      <p:sp>
        <p:nvSpPr>
          <p:cNvPr id="336" name="Google Shape;336;p49"/>
          <p:cNvSpPr txBox="1"/>
          <p:nvPr/>
        </p:nvSpPr>
        <p:spPr>
          <a:xfrm>
            <a:off x="1606125" y="1586200"/>
            <a:ext cx="7081500" cy="12438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  Phoebe sarcastically says that Sarah is a monster for her etiquette.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  Joey prefers eating French fries with his fingers.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  Rachel is surprised to hear about Joey’s food sharing rule.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Google Shape;337;p49"/>
          <p:cNvSpPr/>
          <p:nvPr/>
        </p:nvSpPr>
        <p:spPr>
          <a:xfrm>
            <a:off x="2225175" y="17029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9"/>
          <p:cNvSpPr/>
          <p:nvPr/>
        </p:nvSpPr>
        <p:spPr>
          <a:xfrm>
            <a:off x="1946200" y="17029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/>
          <p:nvPr/>
        </p:nvSpPr>
        <p:spPr>
          <a:xfrm>
            <a:off x="1667225" y="17029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9"/>
          <p:cNvSpPr/>
          <p:nvPr/>
        </p:nvSpPr>
        <p:spPr>
          <a:xfrm>
            <a:off x="2225175" y="21052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9"/>
          <p:cNvSpPr/>
          <p:nvPr/>
        </p:nvSpPr>
        <p:spPr>
          <a:xfrm>
            <a:off x="1946200" y="21052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9"/>
          <p:cNvSpPr/>
          <p:nvPr/>
        </p:nvSpPr>
        <p:spPr>
          <a:xfrm>
            <a:off x="1667225" y="21052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9"/>
          <p:cNvSpPr/>
          <p:nvPr/>
        </p:nvSpPr>
        <p:spPr>
          <a:xfrm>
            <a:off x="2225175" y="25075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9"/>
          <p:cNvSpPr/>
          <p:nvPr/>
        </p:nvSpPr>
        <p:spPr>
          <a:xfrm>
            <a:off x="1946200" y="25075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9"/>
          <p:cNvSpPr/>
          <p:nvPr/>
        </p:nvSpPr>
        <p:spPr>
          <a:xfrm>
            <a:off x="1667225" y="2507500"/>
            <a:ext cx="212400" cy="2058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9"/>
          <p:cNvSpPr/>
          <p:nvPr/>
        </p:nvSpPr>
        <p:spPr>
          <a:xfrm>
            <a:off x="1211025" y="163853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1 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47" name="Google Shape;347;p49"/>
          <p:cNvSpPr/>
          <p:nvPr/>
        </p:nvSpPr>
        <p:spPr>
          <a:xfrm>
            <a:off x="1211025" y="204083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2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48" name="Google Shape;348;p49"/>
          <p:cNvSpPr/>
          <p:nvPr/>
        </p:nvSpPr>
        <p:spPr>
          <a:xfrm>
            <a:off x="1211025" y="244313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3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49" name="Google Shape;349;p49"/>
          <p:cNvSpPr txBox="1"/>
          <p:nvPr/>
        </p:nvSpPr>
        <p:spPr>
          <a:xfrm>
            <a:off x="1606125" y="1234450"/>
            <a:ext cx="902700" cy="4311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T   F	  N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88" y="677820"/>
            <a:ext cx="148875" cy="1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950" y="2535958"/>
            <a:ext cx="148875" cy="1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25" y="2133658"/>
            <a:ext cx="148875" cy="1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713" y="1731358"/>
            <a:ext cx="148875" cy="1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9"/>
          <p:cNvSpPr/>
          <p:nvPr/>
        </p:nvSpPr>
        <p:spPr>
          <a:xfrm>
            <a:off x="6218225" y="3030225"/>
            <a:ext cx="2892600" cy="1627200"/>
          </a:xfrm>
          <a:prstGeom prst="rect">
            <a:avLst/>
          </a:prstGeom>
          <a:solidFill>
            <a:srgbClr val="921D58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9" title="F.r.i.e.n.d.s-Joey doesn't share foo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300" y="3006450"/>
            <a:ext cx="2892600" cy="16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>
            <p:ph idx="1" type="subTitle"/>
          </p:nvPr>
        </p:nvSpPr>
        <p:spPr>
          <a:xfrm>
            <a:off x="43850" y="2356200"/>
            <a:ext cx="3254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Finish watching the video.</a:t>
            </a:r>
            <a:endParaRPr/>
          </a:p>
        </p:txBody>
      </p:sp>
      <p:sp>
        <p:nvSpPr>
          <p:cNvPr id="361" name="Google Shape;361;p50">
            <a:hlinkClick r:id="rId3"/>
          </p:cNvPr>
          <p:cNvSpPr txBox="1"/>
          <p:nvPr>
            <p:ph idx="2" type="subTitle"/>
          </p:nvPr>
        </p:nvSpPr>
        <p:spPr>
          <a:xfrm>
            <a:off x="3999588" y="775975"/>
            <a:ext cx="4366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/>
              <a:t>Friends | Joey Doesn't Share Food!</a:t>
            </a:r>
            <a:endParaRPr b="1" sz="2400"/>
          </a:p>
        </p:txBody>
      </p:sp>
      <p:pic>
        <p:nvPicPr>
          <p:cNvPr id="362" name="Google Shape;362;p50" title="F.r.i.e.n.d.s-Joey doesn't share foo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1400" y="1330075"/>
            <a:ext cx="5582900" cy="31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idx="1" type="subTitle"/>
          </p:nvPr>
        </p:nvSpPr>
        <p:spPr>
          <a:xfrm>
            <a:off x="1019400" y="251725"/>
            <a:ext cx="68052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List the events in Joey’s second date with Sarah in order from 2 - 6. The first one has been done as an example.</a:t>
            </a:r>
            <a:endParaRPr/>
          </a:p>
        </p:txBody>
      </p:sp>
      <p:sp>
        <p:nvSpPr>
          <p:cNvPr id="368" name="Google Shape;368;p51"/>
          <p:cNvSpPr txBox="1"/>
          <p:nvPr/>
        </p:nvSpPr>
        <p:spPr>
          <a:xfrm>
            <a:off x="712425" y="1112100"/>
            <a:ext cx="7197300" cy="29193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Sarah leaves the table for a phone call.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Joey doesn’t like the dessert he orders and tries to order a different one.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Joey refuses to apologize when Sarah returns.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Joey apologizes for getting angry that Sarah took his food on the first date.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Joey is unable to control himself and eats all of Sarah’s dessert.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The waiter arrives with their desserts.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495350" y="2695300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Sacramento"/>
                <a:ea typeface="Sacramento"/>
                <a:cs typeface="Sacramento"/>
                <a:sym typeface="Sacramento"/>
              </a:rPr>
              <a:t>1</a:t>
            </a:r>
            <a:endParaRPr b="1" sz="160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370" name="Google Shape;370;p51"/>
          <p:cNvSpPr/>
          <p:nvPr/>
        </p:nvSpPr>
        <p:spPr>
          <a:xfrm>
            <a:off x="495350" y="1243050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51"/>
          <p:cNvSpPr/>
          <p:nvPr/>
        </p:nvSpPr>
        <p:spPr>
          <a:xfrm>
            <a:off x="495350" y="1724975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p51"/>
          <p:cNvSpPr/>
          <p:nvPr/>
        </p:nvSpPr>
        <p:spPr>
          <a:xfrm>
            <a:off x="495350" y="2210138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51"/>
          <p:cNvSpPr/>
          <p:nvPr/>
        </p:nvSpPr>
        <p:spPr>
          <a:xfrm>
            <a:off x="495350" y="3180438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51"/>
          <p:cNvSpPr/>
          <p:nvPr/>
        </p:nvSpPr>
        <p:spPr>
          <a:xfrm>
            <a:off x="495350" y="3665588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51"/>
          <p:cNvSpPr/>
          <p:nvPr/>
        </p:nvSpPr>
        <p:spPr>
          <a:xfrm>
            <a:off x="5103600" y="3696700"/>
            <a:ext cx="2414400" cy="1319100"/>
          </a:xfrm>
          <a:prstGeom prst="rect">
            <a:avLst/>
          </a:prstGeom>
          <a:solidFill>
            <a:srgbClr val="921D58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1" title="F.r.i.e.n.d.s-Joey doesn't share foo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875" y="3613750"/>
            <a:ext cx="2450125" cy="13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>
            <a:hlinkClick action="ppaction://hlinkshowjump?jump=nextslide"/>
          </p:cNvPr>
          <p:cNvSpPr/>
          <p:nvPr/>
        </p:nvSpPr>
        <p:spPr>
          <a:xfrm>
            <a:off x="7518000" y="4410150"/>
            <a:ext cx="1650300" cy="274200"/>
          </a:xfrm>
          <a:prstGeom prst="roundRect">
            <a:avLst>
              <a:gd fmla="val 16667" name="adj"/>
            </a:avLst>
          </a:prstGeom>
          <a:solidFill>
            <a:srgbClr val="EEF1F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21D58"/>
                </a:solidFill>
                <a:latin typeface="Nunito"/>
                <a:ea typeface="Nunito"/>
                <a:cs typeface="Nunito"/>
                <a:sym typeface="Nunito"/>
              </a:rPr>
              <a:t>Check your answers</a:t>
            </a:r>
            <a:endParaRPr b="1" sz="1200">
              <a:solidFill>
                <a:srgbClr val="921D5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>
            <p:ph idx="1" type="subTitle"/>
          </p:nvPr>
        </p:nvSpPr>
        <p:spPr>
          <a:xfrm>
            <a:off x="1019400" y="251725"/>
            <a:ext cx="68052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List the events in Joey’s second date with Sarah in order from 2 - 6. The first one has been done as an example.</a:t>
            </a:r>
            <a:endParaRPr/>
          </a:p>
        </p:txBody>
      </p:sp>
      <p:sp>
        <p:nvSpPr>
          <p:cNvPr id="383" name="Google Shape;383;p52"/>
          <p:cNvSpPr txBox="1"/>
          <p:nvPr/>
        </p:nvSpPr>
        <p:spPr>
          <a:xfrm>
            <a:off x="712425" y="1112100"/>
            <a:ext cx="7197300" cy="29193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Sarah leaves the table for a phone call.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Joey doesn’t like the dessert he orders and tries to order a different one.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Joey refuses to apologize when Sarah returns.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Joey apologizes for getting angry that Sarah took his food on the first date.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Joey is unable to control himself and eats all of Sarah’s dessert.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The waiter arrives with their desserts.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52"/>
          <p:cNvSpPr/>
          <p:nvPr/>
        </p:nvSpPr>
        <p:spPr>
          <a:xfrm>
            <a:off x="495350" y="2695300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Sacramento"/>
                <a:ea typeface="Sacramento"/>
                <a:cs typeface="Sacramento"/>
                <a:sym typeface="Sacramento"/>
              </a:rPr>
              <a:t>1</a:t>
            </a:r>
            <a:endParaRPr b="1" sz="160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385" name="Google Shape;385;p52"/>
          <p:cNvSpPr/>
          <p:nvPr/>
        </p:nvSpPr>
        <p:spPr>
          <a:xfrm>
            <a:off x="495350" y="1243050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4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52"/>
          <p:cNvSpPr/>
          <p:nvPr/>
        </p:nvSpPr>
        <p:spPr>
          <a:xfrm>
            <a:off x="495350" y="1724975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3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52"/>
          <p:cNvSpPr/>
          <p:nvPr/>
        </p:nvSpPr>
        <p:spPr>
          <a:xfrm>
            <a:off x="495350" y="2210138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6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p52"/>
          <p:cNvSpPr/>
          <p:nvPr/>
        </p:nvSpPr>
        <p:spPr>
          <a:xfrm>
            <a:off x="495350" y="3180438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5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52"/>
          <p:cNvSpPr/>
          <p:nvPr/>
        </p:nvSpPr>
        <p:spPr>
          <a:xfrm>
            <a:off x="495350" y="3665588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2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52"/>
          <p:cNvSpPr/>
          <p:nvPr/>
        </p:nvSpPr>
        <p:spPr>
          <a:xfrm>
            <a:off x="5103600" y="3696700"/>
            <a:ext cx="2414400" cy="1319100"/>
          </a:xfrm>
          <a:prstGeom prst="rect">
            <a:avLst/>
          </a:prstGeom>
          <a:solidFill>
            <a:srgbClr val="921D58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52" title="F.r.i.e.n.d.s-Joey doesn't share foo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875" y="3613750"/>
            <a:ext cx="2450125" cy="1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idx="1" type="subTitle"/>
          </p:nvPr>
        </p:nvSpPr>
        <p:spPr>
          <a:xfrm>
            <a:off x="1019400" y="251725"/>
            <a:ext cx="34317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Discuss the questions below. </a:t>
            </a:r>
            <a:endParaRPr/>
          </a:p>
        </p:txBody>
      </p:sp>
      <p:sp>
        <p:nvSpPr>
          <p:cNvPr id="401" name="Google Shape;401;p54"/>
          <p:cNvSpPr/>
          <p:nvPr/>
        </p:nvSpPr>
        <p:spPr>
          <a:xfrm>
            <a:off x="1144788" y="1278825"/>
            <a:ext cx="7134000" cy="5940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What do you think about Sarah’s etiquette on the first date? What about Joey’s etiquette on the second date? Whose etiquette was worse and why?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54"/>
          <p:cNvSpPr/>
          <p:nvPr/>
        </p:nvSpPr>
        <p:spPr>
          <a:xfrm>
            <a:off x="865213" y="1408563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1 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03" name="Google Shape;403;p54"/>
          <p:cNvSpPr/>
          <p:nvPr/>
        </p:nvSpPr>
        <p:spPr>
          <a:xfrm>
            <a:off x="1144788" y="2078588"/>
            <a:ext cx="6837000" cy="4311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What parts of the video do you think were the funniest and why?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54"/>
          <p:cNvSpPr/>
          <p:nvPr/>
        </p:nvSpPr>
        <p:spPr>
          <a:xfrm>
            <a:off x="865213" y="2126876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2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350" y="2846575"/>
            <a:ext cx="2154300" cy="1795200"/>
          </a:xfrm>
          <a:prstGeom prst="roundRect">
            <a:avLst>
              <a:gd fmla="val 40870" name="adj"/>
            </a:avLst>
          </a:prstGeom>
          <a:noFill/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21D58">
                <a:alpha val="50000"/>
              </a:srgbClr>
            </a:outerShdw>
          </a:effectLst>
        </p:spPr>
      </p:pic>
      <p:pic>
        <p:nvPicPr>
          <p:cNvPr id="406" name="Google Shape;406;p54"/>
          <p:cNvPicPr preferRelativeResize="0"/>
          <p:nvPr/>
        </p:nvPicPr>
        <p:blipFill rotWithShape="1">
          <a:blip r:embed="rId4">
            <a:alphaModFix/>
          </a:blip>
          <a:srcRect b="29418" l="33166" r="33300" t="29286"/>
          <a:stretch/>
        </p:blipFill>
        <p:spPr>
          <a:xfrm>
            <a:off x="77775" y="740075"/>
            <a:ext cx="782074" cy="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/>
          <p:nvPr/>
        </p:nvSpPr>
        <p:spPr>
          <a:xfrm>
            <a:off x="940350" y="966025"/>
            <a:ext cx="7145100" cy="17778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5"/>
          <p:cNvSpPr txBox="1"/>
          <p:nvPr>
            <p:ph idx="1" type="subTitle"/>
          </p:nvPr>
        </p:nvSpPr>
        <p:spPr>
          <a:xfrm>
            <a:off x="1019400" y="251725"/>
            <a:ext cx="69912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Read the sentences and categorize each example of the past simple/past continuous. </a:t>
            </a:r>
            <a:endParaRPr/>
          </a:p>
        </p:txBody>
      </p:sp>
      <p:sp>
        <p:nvSpPr>
          <p:cNvPr id="413" name="Google Shape;413;p55"/>
          <p:cNvSpPr txBox="1"/>
          <p:nvPr/>
        </p:nvSpPr>
        <p:spPr>
          <a:xfrm>
            <a:off x="1122150" y="1009550"/>
            <a:ext cx="70815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 ExtraBold"/>
                <a:ea typeface="Nunito ExtraBold"/>
                <a:cs typeface="Nunito ExtraBold"/>
                <a:sym typeface="Nunito ExtraBold"/>
              </a:rPr>
              <a:t>JOEY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i="1" lang="en-GB">
                <a:latin typeface="Nunito"/>
                <a:ea typeface="Nunito"/>
                <a:cs typeface="Nunito"/>
                <a:sym typeface="Nunito"/>
              </a:rPr>
              <a:t>We were out to dinner. We were getting along, having a really nice time, I was thinking she was really cool and then, out of nowhere, (she reached over and took some of my fries from my plate!)</a:t>
            </a:r>
            <a:r>
              <a:rPr i="1" lang="en-GB">
                <a:latin typeface="La Belle Aurore"/>
                <a:ea typeface="La Belle Aurore"/>
                <a:cs typeface="La Belle Aurore"/>
                <a:sym typeface="La Belle Aurore"/>
              </a:rPr>
              <a:t>” </a:t>
            </a:r>
            <a:endParaRPr sz="300">
              <a:latin typeface="La Belle Aurore"/>
              <a:ea typeface="La Belle Aurore"/>
              <a:cs typeface="La Belle Aurore"/>
              <a:sym typeface="La Belle Auror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latin typeface="Nunito ExtraBold"/>
                <a:ea typeface="Nunito ExtraBold"/>
                <a:cs typeface="Nunito ExtraBold"/>
                <a:sym typeface="Nunito ExtraBold"/>
              </a:rPr>
              <a:t>PHOEBE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i="1" lang="en-GB">
                <a:latin typeface="Nunito"/>
                <a:ea typeface="Nunito"/>
                <a:cs typeface="Nunito"/>
                <a:sym typeface="Nunito"/>
              </a:rPr>
              <a:t> So she took some fries, big deal!</a:t>
            </a:r>
            <a:r>
              <a:rPr i="1" lang="en-GB">
                <a:latin typeface="La Belle Aurore"/>
                <a:ea typeface="La Belle Aurore"/>
                <a:cs typeface="La Belle Aurore"/>
                <a:sym typeface="La Belle Aurore"/>
              </a:rPr>
              <a:t>” </a:t>
            </a:r>
            <a:endParaRPr sz="300">
              <a:latin typeface="La Belle Aurore"/>
              <a:ea typeface="La Belle Aurore"/>
              <a:cs typeface="La Belle Aurore"/>
              <a:sym typeface="La Belle Aurore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>
                <a:latin typeface="Nunito ExtraBold"/>
                <a:ea typeface="Nunito ExtraBold"/>
                <a:cs typeface="Nunito ExtraBold"/>
                <a:sym typeface="Nunito ExtraBold"/>
              </a:rPr>
              <a:t>RACHEL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i="1" lang="en-GB">
                <a:latin typeface="Nunito"/>
                <a:ea typeface="Nunito"/>
                <a:cs typeface="Nunito"/>
                <a:sym typeface="Nunito"/>
              </a:rPr>
              <a:t>Oh yeah, Joey doesn’t share food. I mean, just last week, we were having “ breakfast, and…and he had a couple of grapes on his plate…</a:t>
            </a:r>
            <a:r>
              <a:rPr i="1" lang="en-GB">
                <a:latin typeface="La Belle Aurore"/>
                <a:ea typeface="La Belle Aurore"/>
                <a:cs typeface="La Belle Aurore"/>
                <a:sym typeface="La Belle Aurore"/>
              </a:rPr>
              <a:t>”</a:t>
            </a:r>
            <a:r>
              <a:rPr i="1"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55"/>
          <p:cNvSpPr/>
          <p:nvPr/>
        </p:nvSpPr>
        <p:spPr>
          <a:xfrm>
            <a:off x="1004050" y="1075900"/>
            <a:ext cx="205750" cy="165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21D58">
                    <a:alpha val="32700"/>
                  </a:srgbClr>
                </a:solidFill>
                <a:latin typeface="La Belle Aurore"/>
              </a:rPr>
              <a:t>"</a:t>
            </a:r>
          </a:p>
        </p:txBody>
      </p:sp>
      <p:sp>
        <p:nvSpPr>
          <p:cNvPr id="415" name="Google Shape;415;p55"/>
          <p:cNvSpPr/>
          <p:nvPr/>
        </p:nvSpPr>
        <p:spPr>
          <a:xfrm>
            <a:off x="1004050" y="1838900"/>
            <a:ext cx="205750" cy="165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21D58">
                    <a:alpha val="32700"/>
                  </a:srgbClr>
                </a:solidFill>
                <a:latin typeface="La Belle Aurore"/>
              </a:rPr>
              <a:t>"</a:t>
            </a:r>
          </a:p>
        </p:txBody>
      </p:sp>
      <p:sp>
        <p:nvSpPr>
          <p:cNvPr id="416" name="Google Shape;416;p55"/>
          <p:cNvSpPr/>
          <p:nvPr/>
        </p:nvSpPr>
        <p:spPr>
          <a:xfrm>
            <a:off x="1004050" y="2190400"/>
            <a:ext cx="205750" cy="165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21D58">
                    <a:alpha val="32700"/>
                  </a:srgbClr>
                </a:solidFill>
                <a:latin typeface="La Belle Aurore"/>
              </a:rPr>
              <a:t>"</a:t>
            </a:r>
          </a:p>
        </p:txBody>
      </p:sp>
      <p:graphicFrame>
        <p:nvGraphicFramePr>
          <p:cNvPr id="417" name="Google Shape;417;p55"/>
          <p:cNvGraphicFramePr/>
          <p:nvPr/>
        </p:nvGraphicFramePr>
        <p:xfrm>
          <a:off x="1367925" y="292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{191A8684-49C8-4900-B494-E798573B5380}</a:tableStyleId>
              </a:tblPr>
              <a:tblGrid>
                <a:gridCol w="3144975"/>
                <a:gridCol w="3144975"/>
              </a:tblGrid>
              <a:tr h="38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PAST SIMPLE</a:t>
                      </a:r>
                      <a:endParaRPr b="1" sz="1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PAST CONTINUOUS</a:t>
                      </a:r>
                      <a:endParaRPr b="1" sz="1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>
                          <a:latin typeface="Nothing You Could Do"/>
                          <a:ea typeface="Nothing You Could Do"/>
                          <a:cs typeface="Nothing You Could Do"/>
                          <a:sym typeface="Nothing You Could Do"/>
                        </a:rPr>
                        <a:t>We were out to dinner.</a:t>
                      </a:r>
                      <a:endParaRPr b="1" i="1">
                        <a:latin typeface="Nothing You Could Do"/>
                        <a:ea typeface="Nothing You Could Do"/>
                        <a:cs typeface="Nothing You Could Do"/>
                        <a:sym typeface="Nothing You Could Do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b="1" i="1">
                        <a:latin typeface="Nothing You Could Do"/>
                        <a:ea typeface="Nothing You Could Do"/>
                        <a:cs typeface="Nothing You Could Do"/>
                        <a:sym typeface="Nothing You Could D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6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1F1"/>
                    </a:solidFill>
                  </a:tcPr>
                </a:tc>
              </a:tr>
            </a:tbl>
          </a:graphicData>
        </a:graphic>
      </p:graphicFrame>
      <p:pic>
        <p:nvPicPr>
          <p:cNvPr id="418" name="Google Shape;418;p55"/>
          <p:cNvPicPr preferRelativeResize="0"/>
          <p:nvPr/>
        </p:nvPicPr>
        <p:blipFill rotWithShape="1">
          <a:blip r:embed="rId3">
            <a:alphaModFix/>
          </a:blip>
          <a:srcRect b="33785" l="36095" r="40319" t="22761"/>
          <a:stretch/>
        </p:blipFill>
        <p:spPr>
          <a:xfrm>
            <a:off x="141025" y="682825"/>
            <a:ext cx="557477" cy="57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/>
          <p:nvPr/>
        </p:nvSpPr>
        <p:spPr>
          <a:xfrm>
            <a:off x="940225" y="747000"/>
            <a:ext cx="7023900" cy="18681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24" name="Google Shape;424;p56"/>
          <p:cNvSpPr txBox="1"/>
          <p:nvPr>
            <p:ph idx="1" type="subTitle"/>
          </p:nvPr>
        </p:nvSpPr>
        <p:spPr>
          <a:xfrm>
            <a:off x="1019400" y="251725"/>
            <a:ext cx="6991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Discuss the questions.</a:t>
            </a:r>
            <a:endParaRPr/>
          </a:p>
        </p:txBody>
      </p:sp>
      <p:sp>
        <p:nvSpPr>
          <p:cNvPr id="425" name="Google Shape;425;p56"/>
          <p:cNvSpPr txBox="1"/>
          <p:nvPr/>
        </p:nvSpPr>
        <p:spPr>
          <a:xfrm>
            <a:off x="1117193" y="788830"/>
            <a:ext cx="68934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Nunito ExtraBold"/>
                <a:ea typeface="Nunito ExtraBold"/>
                <a:cs typeface="Nunito ExtraBold"/>
                <a:sym typeface="Nunito ExtraBold"/>
              </a:rPr>
              <a:t>JOEY</a:t>
            </a: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i="1" lang="en-GB" sz="1500">
                <a:latin typeface="Nunito"/>
                <a:ea typeface="Nunito"/>
                <a:cs typeface="Nunito"/>
                <a:sym typeface="Nunito"/>
              </a:rPr>
              <a:t>We were out to dinner. We were getting along, having a really nice time, I was thinking she was really cool and then, out of nowhere, (she reached over and took some of my fries from my plate!)</a:t>
            </a:r>
            <a:r>
              <a:rPr i="1" lang="en-GB" sz="1500">
                <a:latin typeface="La Belle Aurore"/>
                <a:ea typeface="La Belle Aurore"/>
                <a:cs typeface="La Belle Aurore"/>
                <a:sym typeface="La Belle Aurore"/>
              </a:rPr>
              <a:t>” </a:t>
            </a:r>
            <a:endParaRPr sz="400">
              <a:latin typeface="La Belle Aurore"/>
              <a:ea typeface="La Belle Aurore"/>
              <a:cs typeface="La Belle Aurore"/>
              <a:sym typeface="La Belle Auror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latin typeface="Nunito ExtraBold"/>
                <a:ea typeface="Nunito ExtraBold"/>
                <a:cs typeface="Nunito ExtraBold"/>
                <a:sym typeface="Nunito ExtraBold"/>
              </a:rPr>
              <a:t>PHOEBE</a:t>
            </a: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i="1" lang="en-GB" sz="1500">
                <a:latin typeface="Nunito"/>
                <a:ea typeface="Nunito"/>
                <a:cs typeface="Nunito"/>
                <a:sym typeface="Nunito"/>
              </a:rPr>
              <a:t> So she took some fries, big deal!</a:t>
            </a:r>
            <a:r>
              <a:rPr i="1" lang="en-GB" sz="1500">
                <a:latin typeface="La Belle Aurore"/>
                <a:ea typeface="La Belle Aurore"/>
                <a:cs typeface="La Belle Aurore"/>
                <a:sym typeface="La Belle Aurore"/>
              </a:rPr>
              <a:t>” </a:t>
            </a:r>
            <a:endParaRPr sz="400">
              <a:latin typeface="La Belle Aurore"/>
              <a:ea typeface="La Belle Aurore"/>
              <a:cs typeface="La Belle Aurore"/>
              <a:sym typeface="La Belle Aurore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500">
                <a:latin typeface="Nunito ExtraBold"/>
                <a:ea typeface="Nunito ExtraBold"/>
                <a:cs typeface="Nunito ExtraBold"/>
                <a:sym typeface="Nunito ExtraBold"/>
              </a:rPr>
              <a:t>RACHEL</a:t>
            </a: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i="1" lang="en-GB" sz="1500">
                <a:latin typeface="Nunito"/>
                <a:ea typeface="Nunito"/>
                <a:cs typeface="Nunito"/>
                <a:sym typeface="Nunito"/>
              </a:rPr>
              <a:t>Oh yeah, Joey doesn’t share food. I mean, just last week, we were having “ breakfast, and…and he had a couple of grapes on his plate…</a:t>
            </a:r>
            <a:r>
              <a:rPr i="1" lang="en-GB" sz="1500">
                <a:latin typeface="La Belle Aurore"/>
                <a:ea typeface="La Belle Aurore"/>
                <a:cs typeface="La Belle Aurore"/>
                <a:sym typeface="La Belle Aurore"/>
              </a:rPr>
              <a:t>”</a:t>
            </a:r>
            <a:r>
              <a:rPr i="1" lang="en-GB" sz="1500">
                <a:latin typeface="Nunito"/>
                <a:ea typeface="Nunito"/>
                <a:cs typeface="Nunito"/>
                <a:sym typeface="Nunito"/>
              </a:rPr>
              <a:t> </a:t>
            </a:r>
            <a:endParaRPr i="1"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56"/>
          <p:cNvSpPr/>
          <p:nvPr/>
        </p:nvSpPr>
        <p:spPr>
          <a:xfrm>
            <a:off x="1002232" y="852597"/>
            <a:ext cx="200281" cy="15946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21D58">
                    <a:alpha val="32700"/>
                  </a:srgbClr>
                </a:solidFill>
                <a:latin typeface="La Belle Aurore"/>
              </a:rPr>
              <a:t>"</a:t>
            </a:r>
          </a:p>
        </p:txBody>
      </p:sp>
      <p:sp>
        <p:nvSpPr>
          <p:cNvPr id="427" name="Google Shape;427;p56"/>
          <p:cNvSpPr/>
          <p:nvPr/>
        </p:nvSpPr>
        <p:spPr>
          <a:xfrm>
            <a:off x="1002232" y="1666699"/>
            <a:ext cx="200281" cy="15946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21D58">
                    <a:alpha val="32700"/>
                  </a:srgbClr>
                </a:solidFill>
                <a:latin typeface="La Belle Aurore"/>
              </a:rPr>
              <a:t>"</a:t>
            </a:r>
          </a:p>
        </p:txBody>
      </p:sp>
      <p:sp>
        <p:nvSpPr>
          <p:cNvPr id="428" name="Google Shape;428;p56"/>
          <p:cNvSpPr/>
          <p:nvPr/>
        </p:nvSpPr>
        <p:spPr>
          <a:xfrm>
            <a:off x="1002232" y="1997700"/>
            <a:ext cx="200281" cy="15946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21D58">
                    <a:alpha val="32700"/>
                  </a:srgbClr>
                </a:solidFill>
                <a:latin typeface="La Belle Aurore"/>
              </a:rPr>
              <a:t>"</a:t>
            </a:r>
          </a:p>
        </p:txBody>
      </p:sp>
      <p:sp>
        <p:nvSpPr>
          <p:cNvPr id="429" name="Google Shape;429;p56"/>
          <p:cNvSpPr/>
          <p:nvPr/>
        </p:nvSpPr>
        <p:spPr>
          <a:xfrm>
            <a:off x="1122563" y="2908188"/>
            <a:ext cx="6837000" cy="4311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When is the past continuous used in comparison with the past simple?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0" name="Google Shape;430;p56"/>
          <p:cNvSpPr/>
          <p:nvPr/>
        </p:nvSpPr>
        <p:spPr>
          <a:xfrm>
            <a:off x="842988" y="2956476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1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31" name="Google Shape;431;p56"/>
          <p:cNvSpPr/>
          <p:nvPr/>
        </p:nvSpPr>
        <p:spPr>
          <a:xfrm>
            <a:off x="1122588" y="3598175"/>
            <a:ext cx="7162200" cy="4311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How is the </a:t>
            </a:r>
            <a:r>
              <a:rPr b="1"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structure </a:t>
            </a: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for the past simple different than the past continuous? 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2" name="Google Shape;432;p56"/>
          <p:cNvSpPr/>
          <p:nvPr/>
        </p:nvSpPr>
        <p:spPr>
          <a:xfrm>
            <a:off x="843000" y="3646451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33" name="Google Shape;433;p56"/>
          <p:cNvPicPr preferRelativeResize="0"/>
          <p:nvPr/>
        </p:nvPicPr>
        <p:blipFill rotWithShape="1">
          <a:blip r:embed="rId3">
            <a:alphaModFix/>
          </a:blip>
          <a:srcRect b="29418" l="33166" r="33300" t="29286"/>
          <a:stretch/>
        </p:blipFill>
        <p:spPr>
          <a:xfrm>
            <a:off x="77775" y="740075"/>
            <a:ext cx="782074" cy="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idx="1" type="subTitle"/>
          </p:nvPr>
        </p:nvSpPr>
        <p:spPr>
          <a:xfrm>
            <a:off x="1019400" y="251725"/>
            <a:ext cx="6606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Fill in the correct </a:t>
            </a:r>
            <a:r>
              <a:rPr b="1" lang="en-GB"/>
              <a:t>past simple</a:t>
            </a:r>
            <a:r>
              <a:rPr lang="en-GB"/>
              <a:t> or </a:t>
            </a:r>
            <a:r>
              <a:rPr b="1" lang="en-GB"/>
              <a:t>past continuous</a:t>
            </a:r>
            <a:r>
              <a:rPr lang="en-GB"/>
              <a:t> forms in the short story below.</a:t>
            </a:r>
            <a:endParaRPr/>
          </a:p>
        </p:txBody>
      </p:sp>
      <p:sp>
        <p:nvSpPr>
          <p:cNvPr id="439" name="Google Shape;439;p57"/>
          <p:cNvSpPr txBox="1"/>
          <p:nvPr/>
        </p:nvSpPr>
        <p:spPr>
          <a:xfrm>
            <a:off x="729300" y="1368500"/>
            <a:ext cx="7685400" cy="15639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Last week,                          (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go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) on a date with a nice boy                                         (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meet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) recently.                                  (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We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skate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) in the park,                                 (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we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laugh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), and                                  (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he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make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) some really funny jokes, and then, out of nowhere,                                  (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fall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) down and                                  (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break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) my leg!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57"/>
          <p:cNvSpPr/>
          <p:nvPr/>
        </p:nvSpPr>
        <p:spPr>
          <a:xfrm>
            <a:off x="1821075" y="1472625"/>
            <a:ext cx="12843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Nothing You Could Do"/>
                <a:ea typeface="Nothing You Could Do"/>
                <a:cs typeface="Nothing You Could Do"/>
                <a:sym typeface="Nothing You Could Do"/>
              </a:rPr>
              <a:t>I went</a:t>
            </a:r>
            <a:endParaRPr b="1" sz="16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41" name="Google Shape;441;p57"/>
          <p:cNvSpPr/>
          <p:nvPr/>
        </p:nvSpPr>
        <p:spPr>
          <a:xfrm>
            <a:off x="6101475" y="1472625"/>
            <a:ext cx="17226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2" name="Google Shape;442;p57"/>
          <p:cNvSpPr/>
          <p:nvPr/>
        </p:nvSpPr>
        <p:spPr>
          <a:xfrm>
            <a:off x="2510800" y="1750100"/>
            <a:ext cx="17226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3" name="Google Shape;443;p57"/>
          <p:cNvSpPr/>
          <p:nvPr/>
        </p:nvSpPr>
        <p:spPr>
          <a:xfrm>
            <a:off x="6459925" y="1750100"/>
            <a:ext cx="17226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4" name="Google Shape;444;p57"/>
          <p:cNvSpPr/>
          <p:nvPr/>
        </p:nvSpPr>
        <p:spPr>
          <a:xfrm>
            <a:off x="2404350" y="2027575"/>
            <a:ext cx="17226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5" name="Google Shape;445;p57"/>
          <p:cNvSpPr/>
          <p:nvPr/>
        </p:nvSpPr>
        <p:spPr>
          <a:xfrm>
            <a:off x="2284650" y="2305050"/>
            <a:ext cx="17226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57"/>
          <p:cNvSpPr/>
          <p:nvPr/>
        </p:nvSpPr>
        <p:spPr>
          <a:xfrm>
            <a:off x="5702325" y="2305050"/>
            <a:ext cx="17226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7" name="Google Shape;447;p57"/>
          <p:cNvPicPr preferRelativeResize="0"/>
          <p:nvPr/>
        </p:nvPicPr>
        <p:blipFill rotWithShape="1">
          <a:blip r:embed="rId3">
            <a:alphaModFix/>
          </a:blip>
          <a:srcRect b="31838" l="53209" r="16351" t="12519"/>
          <a:stretch/>
        </p:blipFill>
        <p:spPr>
          <a:xfrm>
            <a:off x="7923000" y="2864950"/>
            <a:ext cx="1221000" cy="1255500"/>
          </a:xfrm>
          <a:prstGeom prst="roundRect">
            <a:avLst>
              <a:gd fmla="val 416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921D58">
                <a:alpha val="50000"/>
              </a:srgbClr>
            </a:outerShdw>
          </a:effectLst>
        </p:spPr>
      </p:pic>
      <p:pic>
        <p:nvPicPr>
          <p:cNvPr id="448" name="Google Shape;448;p57"/>
          <p:cNvPicPr preferRelativeResize="0"/>
          <p:nvPr/>
        </p:nvPicPr>
        <p:blipFill rotWithShape="1">
          <a:blip r:embed="rId4">
            <a:alphaModFix/>
          </a:blip>
          <a:srcRect b="33785" l="36095" r="40319" t="22761"/>
          <a:stretch/>
        </p:blipFill>
        <p:spPr>
          <a:xfrm>
            <a:off x="141025" y="682825"/>
            <a:ext cx="557477" cy="57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/>
          <p:nvPr/>
        </p:nvSpPr>
        <p:spPr>
          <a:xfrm>
            <a:off x="1573500" y="932850"/>
            <a:ext cx="5838300" cy="3117300"/>
          </a:xfrm>
          <a:prstGeom prst="rect">
            <a:avLst/>
          </a:prstGeom>
          <a:noFill/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9"/>
          <p:cNvSpPr txBox="1"/>
          <p:nvPr>
            <p:ph idx="1" type="subTitle"/>
          </p:nvPr>
        </p:nvSpPr>
        <p:spPr>
          <a:xfrm>
            <a:off x="1019400" y="251725"/>
            <a:ext cx="69465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Play the </a:t>
            </a:r>
            <a:r>
              <a:rPr b="1" lang="en-GB"/>
              <a:t>audio clips</a:t>
            </a:r>
            <a:r>
              <a:rPr lang="en-GB"/>
              <a:t> below. On which words do you notice the </a:t>
            </a:r>
            <a:r>
              <a:rPr b="1" lang="en-GB"/>
              <a:t>stress</a:t>
            </a:r>
            <a:r>
              <a:rPr lang="en-GB"/>
              <a:t>/</a:t>
            </a:r>
            <a:r>
              <a:rPr b="1" lang="en-GB"/>
              <a:t>intonation</a:t>
            </a:r>
            <a:r>
              <a:rPr lang="en-GB"/>
              <a:t>?</a:t>
            </a:r>
            <a:endParaRPr/>
          </a:p>
        </p:txBody>
      </p:sp>
      <p:sp>
        <p:nvSpPr>
          <p:cNvPr id="459" name="Google Shape;459;p59"/>
          <p:cNvSpPr txBox="1"/>
          <p:nvPr/>
        </p:nvSpPr>
        <p:spPr>
          <a:xfrm>
            <a:off x="1804250" y="961525"/>
            <a:ext cx="5564700" cy="30528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“We were out to dinner, ok...We were getting along...”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stressed word(s): 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“We were having a really nice time.”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stressed word(s): 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“I was thinking she was really cool.”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stressed word(s): 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“And then, out of nowhere...”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stressed word(s): 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0" name="Google Shape;460;p59" title="joeyaudioclip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075" y="1061813"/>
            <a:ext cx="302925" cy="30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21D58">
                <a:alpha val="50000"/>
              </a:srgbClr>
            </a:outerShdw>
          </a:effectLst>
        </p:spPr>
      </p:pic>
      <p:sp>
        <p:nvSpPr>
          <p:cNvPr id="461" name="Google Shape;461;p59"/>
          <p:cNvSpPr/>
          <p:nvPr/>
        </p:nvSpPr>
        <p:spPr>
          <a:xfrm>
            <a:off x="3547075" y="1431200"/>
            <a:ext cx="3161100" cy="23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2" name="Google Shape;462;p59" title="joeyaudioclip2.mp3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075" y="1799650"/>
            <a:ext cx="302925" cy="30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21D58">
                <a:alpha val="50000"/>
              </a:srgbClr>
            </a:outerShdw>
          </a:effectLst>
        </p:spPr>
      </p:pic>
      <p:pic>
        <p:nvPicPr>
          <p:cNvPr id="463" name="Google Shape;463;p59" title="joeyaudioclip3.mp3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075" y="2530325"/>
            <a:ext cx="302925" cy="30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21D58">
                <a:alpha val="50000"/>
              </a:srgbClr>
            </a:outerShdw>
          </a:effectLst>
        </p:spPr>
      </p:pic>
      <p:pic>
        <p:nvPicPr>
          <p:cNvPr id="464" name="Google Shape;464;p59" title="joeyaudioclip4.mp3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075" y="3291150"/>
            <a:ext cx="302925" cy="30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21D58">
                <a:alpha val="50000"/>
              </a:srgbClr>
            </a:outerShdw>
          </a:effectLst>
        </p:spPr>
      </p:pic>
      <p:sp>
        <p:nvSpPr>
          <p:cNvPr id="465" name="Google Shape;465;p59"/>
          <p:cNvSpPr/>
          <p:nvPr/>
        </p:nvSpPr>
        <p:spPr>
          <a:xfrm>
            <a:off x="1926988" y="1046013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1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66" name="Google Shape;466;p59"/>
          <p:cNvSpPr/>
          <p:nvPr/>
        </p:nvSpPr>
        <p:spPr>
          <a:xfrm>
            <a:off x="1926988" y="1783863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67" name="Google Shape;467;p59"/>
          <p:cNvSpPr/>
          <p:nvPr/>
        </p:nvSpPr>
        <p:spPr>
          <a:xfrm>
            <a:off x="1926988" y="2521713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3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68" name="Google Shape;468;p59"/>
          <p:cNvSpPr/>
          <p:nvPr/>
        </p:nvSpPr>
        <p:spPr>
          <a:xfrm>
            <a:off x="1926988" y="3259563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4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69" name="Google Shape;469;p59"/>
          <p:cNvSpPr/>
          <p:nvPr/>
        </p:nvSpPr>
        <p:spPr>
          <a:xfrm>
            <a:off x="3547075" y="2182850"/>
            <a:ext cx="3161100" cy="23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59"/>
          <p:cNvSpPr/>
          <p:nvPr/>
        </p:nvSpPr>
        <p:spPr>
          <a:xfrm>
            <a:off x="3547075" y="2934500"/>
            <a:ext cx="3161100" cy="23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59"/>
          <p:cNvSpPr/>
          <p:nvPr/>
        </p:nvSpPr>
        <p:spPr>
          <a:xfrm>
            <a:off x="3547075" y="3686150"/>
            <a:ext cx="3161100" cy="232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2" name="Google Shape;472;p59"/>
          <p:cNvSpPr txBox="1"/>
          <p:nvPr/>
        </p:nvSpPr>
        <p:spPr>
          <a:xfrm>
            <a:off x="1019400" y="4241600"/>
            <a:ext cx="7216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Repeat each sentence above 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out loud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. Put 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stress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/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intonation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on the words you marked in 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Part 1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3" name="Google Shape;473;p59"/>
          <p:cNvPicPr preferRelativeResize="0"/>
          <p:nvPr/>
        </p:nvPicPr>
        <p:blipFill rotWithShape="1">
          <a:blip r:embed="rId8">
            <a:alphaModFix/>
          </a:blip>
          <a:srcRect b="33785" l="36095" r="40319" t="22761"/>
          <a:stretch/>
        </p:blipFill>
        <p:spPr>
          <a:xfrm>
            <a:off x="141025" y="682825"/>
            <a:ext cx="557477" cy="57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/>
          <p:nvPr>
            <p:ph idx="1" type="subTitle"/>
          </p:nvPr>
        </p:nvSpPr>
        <p:spPr>
          <a:xfrm>
            <a:off x="1019400" y="251725"/>
            <a:ext cx="56241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What do you think is the </a:t>
            </a:r>
            <a:r>
              <a:rPr b="1" lang="en-GB"/>
              <a:t>general rule</a:t>
            </a:r>
            <a:r>
              <a:rPr lang="en-GB"/>
              <a:t> for this pronunciation scheme?</a:t>
            </a:r>
            <a:endParaRPr/>
          </a:p>
        </p:txBody>
      </p:sp>
      <p:sp>
        <p:nvSpPr>
          <p:cNvPr id="479" name="Google Shape;479;p60"/>
          <p:cNvSpPr txBox="1"/>
          <p:nvPr/>
        </p:nvSpPr>
        <p:spPr>
          <a:xfrm>
            <a:off x="880350" y="1692375"/>
            <a:ext cx="7778400" cy="12540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We add stress/intonation on the time or a location we’re speaking about.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We add stress/intonation on the present participle (-ing verb).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We add stress/intonation on the last word of the clause when retelling events.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0" name="Google Shape;480;p60"/>
          <p:cNvSpPr/>
          <p:nvPr/>
        </p:nvSpPr>
        <p:spPr>
          <a:xfrm>
            <a:off x="913775" y="1793900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1" name="Google Shape;481;p60"/>
          <p:cNvSpPr/>
          <p:nvPr/>
        </p:nvSpPr>
        <p:spPr>
          <a:xfrm>
            <a:off x="913775" y="2204775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2" name="Google Shape;482;p60"/>
          <p:cNvSpPr/>
          <p:nvPr/>
        </p:nvSpPr>
        <p:spPr>
          <a:xfrm>
            <a:off x="913775" y="2615650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3" name="Google Shape;483;p60"/>
          <p:cNvSpPr/>
          <p:nvPr/>
        </p:nvSpPr>
        <p:spPr>
          <a:xfrm>
            <a:off x="485238" y="174123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a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84" name="Google Shape;484;p60"/>
          <p:cNvSpPr/>
          <p:nvPr/>
        </p:nvSpPr>
        <p:spPr>
          <a:xfrm>
            <a:off x="485238" y="2152113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b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85" name="Google Shape;485;p60"/>
          <p:cNvSpPr/>
          <p:nvPr/>
        </p:nvSpPr>
        <p:spPr>
          <a:xfrm>
            <a:off x="485238" y="256298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c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86" name="Google Shape;4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363" y="666658"/>
            <a:ext cx="148875" cy="1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0">
            <a:hlinkClick action="ppaction://hlinkshowjump?jump=nextslide"/>
          </p:cNvPr>
          <p:cNvSpPr/>
          <p:nvPr/>
        </p:nvSpPr>
        <p:spPr>
          <a:xfrm>
            <a:off x="7518000" y="4410150"/>
            <a:ext cx="1650300" cy="274200"/>
          </a:xfrm>
          <a:prstGeom prst="roundRect">
            <a:avLst>
              <a:gd fmla="val 16667" name="adj"/>
            </a:avLst>
          </a:prstGeom>
          <a:solidFill>
            <a:srgbClr val="EEF1F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21D58"/>
                </a:solidFill>
                <a:latin typeface="Nunito"/>
                <a:ea typeface="Nunito"/>
                <a:cs typeface="Nunito"/>
                <a:sym typeface="Nunito"/>
              </a:rPr>
              <a:t>Check your answers</a:t>
            </a:r>
            <a:endParaRPr b="1" sz="1200">
              <a:solidFill>
                <a:srgbClr val="921D5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/>
          <p:nvPr>
            <p:ph idx="1" type="subTitle"/>
          </p:nvPr>
        </p:nvSpPr>
        <p:spPr>
          <a:xfrm>
            <a:off x="1019400" y="251725"/>
            <a:ext cx="56241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What do you think is the </a:t>
            </a:r>
            <a:r>
              <a:rPr b="1" lang="en-GB"/>
              <a:t>general rule</a:t>
            </a:r>
            <a:r>
              <a:rPr lang="en-GB"/>
              <a:t> for this pronunciation scheme?</a:t>
            </a:r>
            <a:endParaRPr/>
          </a:p>
        </p:txBody>
      </p:sp>
      <p:sp>
        <p:nvSpPr>
          <p:cNvPr id="493" name="Google Shape;493;p61"/>
          <p:cNvSpPr txBox="1"/>
          <p:nvPr/>
        </p:nvSpPr>
        <p:spPr>
          <a:xfrm>
            <a:off x="880350" y="1692375"/>
            <a:ext cx="7778400" cy="12540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We add stress/intonation on the time or a location we’re speaking about.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We add stress/intonation on the present participle (-ing verb).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   We add stress/intonation on the last word of the clause when retelling events.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4" name="Google Shape;494;p61"/>
          <p:cNvSpPr/>
          <p:nvPr/>
        </p:nvSpPr>
        <p:spPr>
          <a:xfrm>
            <a:off x="913775" y="1793900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5" name="Google Shape;495;p61"/>
          <p:cNvSpPr/>
          <p:nvPr/>
        </p:nvSpPr>
        <p:spPr>
          <a:xfrm>
            <a:off x="913775" y="2204775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6" name="Google Shape;496;p61"/>
          <p:cNvSpPr/>
          <p:nvPr/>
        </p:nvSpPr>
        <p:spPr>
          <a:xfrm>
            <a:off x="913775" y="2615650"/>
            <a:ext cx="258000" cy="2292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7" name="Google Shape;497;p61"/>
          <p:cNvSpPr/>
          <p:nvPr/>
        </p:nvSpPr>
        <p:spPr>
          <a:xfrm>
            <a:off x="485238" y="174123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a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98" name="Google Shape;498;p61"/>
          <p:cNvSpPr/>
          <p:nvPr/>
        </p:nvSpPr>
        <p:spPr>
          <a:xfrm>
            <a:off x="485238" y="2152113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b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99" name="Google Shape;499;p61"/>
          <p:cNvSpPr/>
          <p:nvPr/>
        </p:nvSpPr>
        <p:spPr>
          <a:xfrm>
            <a:off x="485238" y="256298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c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500" name="Google Shape;5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325" y="2655820"/>
            <a:ext cx="148875" cy="1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/>
          <p:nvPr>
            <p:ph idx="1" type="subTitle"/>
          </p:nvPr>
        </p:nvSpPr>
        <p:spPr>
          <a:xfrm>
            <a:off x="1019400" y="251725"/>
            <a:ext cx="66924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Tell the short story below out loud using the pronunciation rule you studied on the previous slide.</a:t>
            </a:r>
            <a:endParaRPr/>
          </a:p>
        </p:txBody>
      </p:sp>
      <p:sp>
        <p:nvSpPr>
          <p:cNvPr id="506" name="Google Shape;506;p62"/>
          <p:cNvSpPr txBox="1"/>
          <p:nvPr/>
        </p:nvSpPr>
        <p:spPr>
          <a:xfrm>
            <a:off x="1327200" y="1648350"/>
            <a:ext cx="638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latin typeface="Nunito Light"/>
                <a:ea typeface="Nunito Light"/>
                <a:cs typeface="Nunito Light"/>
                <a:sym typeface="Nunito Light"/>
              </a:rPr>
              <a:t>Last week, I went on a date. We were skating in the park, we were laughing, and the guy was making some really funny jokes...and then, out of nowhere, I fell down and I broke my leg!</a:t>
            </a:r>
            <a:endParaRPr i="1" sz="16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507" name="Google Shape;507;p62"/>
          <p:cNvPicPr preferRelativeResize="0"/>
          <p:nvPr/>
        </p:nvPicPr>
        <p:blipFill rotWithShape="1">
          <a:blip r:embed="rId3">
            <a:alphaModFix/>
          </a:blip>
          <a:srcRect b="31838" l="53209" r="16351" t="12519"/>
          <a:stretch/>
        </p:blipFill>
        <p:spPr>
          <a:xfrm>
            <a:off x="7711800" y="1373707"/>
            <a:ext cx="1432200" cy="1472700"/>
          </a:xfrm>
          <a:prstGeom prst="roundRect">
            <a:avLst>
              <a:gd fmla="val 416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921D58">
                <a:alpha val="50000"/>
              </a:srgbClr>
            </a:outerShdw>
          </a:effectLst>
        </p:spPr>
      </p:pic>
      <p:sp>
        <p:nvSpPr>
          <p:cNvPr id="508" name="Google Shape;508;p62"/>
          <p:cNvSpPr/>
          <p:nvPr/>
        </p:nvSpPr>
        <p:spPr>
          <a:xfrm>
            <a:off x="0" y="3670125"/>
            <a:ext cx="9144000" cy="5973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2"/>
          <p:cNvSpPr txBox="1"/>
          <p:nvPr/>
        </p:nvSpPr>
        <p:spPr>
          <a:xfrm>
            <a:off x="781800" y="3753225"/>
            <a:ext cx="765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Play and listen to the audio clip to check your answers. Repeat if necessary.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0" name="Google Shape;510;p62"/>
          <p:cNvPicPr preferRelativeResize="0"/>
          <p:nvPr/>
        </p:nvPicPr>
        <p:blipFill rotWithShape="1">
          <a:blip r:embed="rId4">
            <a:alphaModFix/>
          </a:blip>
          <a:srcRect b="29018" l="38305" r="38352" t="28845"/>
          <a:stretch/>
        </p:blipFill>
        <p:spPr>
          <a:xfrm>
            <a:off x="133625" y="736186"/>
            <a:ext cx="557477" cy="566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2" title="joeyclip4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763" y="3740175"/>
            <a:ext cx="457200" cy="45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21D58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4"/>
          <p:cNvSpPr txBox="1"/>
          <p:nvPr>
            <p:ph idx="4294967295" type="subTitle"/>
          </p:nvPr>
        </p:nvSpPr>
        <p:spPr>
          <a:xfrm>
            <a:off x="1019400" y="251725"/>
            <a:ext cx="6805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Choose </a:t>
            </a:r>
            <a:r>
              <a:rPr b="1" lang="en-GB"/>
              <a:t>one of the dates</a:t>
            </a:r>
            <a:r>
              <a:rPr lang="en-GB"/>
              <a:t> below by ticking (    ) the box.</a:t>
            </a:r>
            <a:endParaRPr/>
          </a:p>
        </p:txBody>
      </p:sp>
      <p:pic>
        <p:nvPicPr>
          <p:cNvPr id="521" name="Google Shape;5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813" y="392845"/>
            <a:ext cx="148875" cy="1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813" y="392833"/>
            <a:ext cx="148875" cy="1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4"/>
          <p:cNvPicPr preferRelativeResize="0"/>
          <p:nvPr/>
        </p:nvPicPr>
        <p:blipFill rotWithShape="1">
          <a:blip r:embed="rId4">
            <a:alphaModFix/>
          </a:blip>
          <a:srcRect b="52353" l="9380" r="66379" t="20238"/>
          <a:stretch/>
        </p:blipFill>
        <p:spPr>
          <a:xfrm>
            <a:off x="1089288" y="1129204"/>
            <a:ext cx="2160900" cy="1374600"/>
          </a:xfrm>
          <a:prstGeom prst="roundRect">
            <a:avLst>
              <a:gd fmla="val 3775" name="adj"/>
            </a:avLst>
          </a:prstGeom>
          <a:noFill/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4" name="Google Shape;524;p64"/>
          <p:cNvPicPr preferRelativeResize="0"/>
          <p:nvPr/>
        </p:nvPicPr>
        <p:blipFill rotWithShape="1">
          <a:blip r:embed="rId4">
            <a:alphaModFix/>
          </a:blip>
          <a:srcRect b="52536" l="39118" r="36641" t="20054"/>
          <a:stretch/>
        </p:blipFill>
        <p:spPr>
          <a:xfrm>
            <a:off x="3491551" y="1129204"/>
            <a:ext cx="2160900" cy="1374600"/>
          </a:xfrm>
          <a:prstGeom prst="roundRect">
            <a:avLst>
              <a:gd fmla="val 3775" name="adj"/>
            </a:avLst>
          </a:prstGeom>
          <a:noFill/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5" name="Google Shape;525;p64"/>
          <p:cNvPicPr preferRelativeResize="0"/>
          <p:nvPr/>
        </p:nvPicPr>
        <p:blipFill rotWithShape="1">
          <a:blip r:embed="rId4">
            <a:alphaModFix/>
          </a:blip>
          <a:srcRect b="52536" l="68720" r="7039" t="20054"/>
          <a:stretch/>
        </p:blipFill>
        <p:spPr>
          <a:xfrm>
            <a:off x="5893815" y="1129204"/>
            <a:ext cx="2160900" cy="1374600"/>
          </a:xfrm>
          <a:prstGeom prst="roundRect">
            <a:avLst>
              <a:gd fmla="val 3775" name="adj"/>
            </a:avLst>
          </a:prstGeom>
          <a:noFill/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6" name="Google Shape;526;p64"/>
          <p:cNvPicPr preferRelativeResize="0"/>
          <p:nvPr/>
        </p:nvPicPr>
        <p:blipFill rotWithShape="1">
          <a:blip r:embed="rId4">
            <a:alphaModFix/>
          </a:blip>
          <a:srcRect b="14038" l="9279" r="66480" t="58552"/>
          <a:stretch/>
        </p:blipFill>
        <p:spPr>
          <a:xfrm>
            <a:off x="1089250" y="2959370"/>
            <a:ext cx="2160900" cy="1374600"/>
          </a:xfrm>
          <a:prstGeom prst="roundRect">
            <a:avLst>
              <a:gd fmla="val 3775" name="adj"/>
            </a:avLst>
          </a:prstGeom>
          <a:noFill/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7" name="Google Shape;527;p64"/>
          <p:cNvPicPr preferRelativeResize="0"/>
          <p:nvPr/>
        </p:nvPicPr>
        <p:blipFill rotWithShape="1">
          <a:blip r:embed="rId4">
            <a:alphaModFix/>
          </a:blip>
          <a:srcRect b="13304" l="39014" r="36745" t="59287"/>
          <a:stretch/>
        </p:blipFill>
        <p:spPr>
          <a:xfrm>
            <a:off x="3491548" y="2959370"/>
            <a:ext cx="2160900" cy="1374600"/>
          </a:xfrm>
          <a:prstGeom prst="roundRect">
            <a:avLst>
              <a:gd fmla="val 3775" name="adj"/>
            </a:avLst>
          </a:prstGeom>
          <a:noFill/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8" name="Google Shape;528;p64"/>
          <p:cNvPicPr preferRelativeResize="0"/>
          <p:nvPr/>
        </p:nvPicPr>
        <p:blipFill rotWithShape="1">
          <a:blip r:embed="rId4">
            <a:alphaModFix/>
          </a:blip>
          <a:srcRect b="13855" l="68720" r="7039" t="58736"/>
          <a:stretch/>
        </p:blipFill>
        <p:spPr>
          <a:xfrm>
            <a:off x="5893846" y="2959370"/>
            <a:ext cx="2160900" cy="1374600"/>
          </a:xfrm>
          <a:prstGeom prst="roundRect">
            <a:avLst>
              <a:gd fmla="val 3775" name="adj"/>
            </a:avLst>
          </a:prstGeom>
          <a:noFill/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9" name="Google Shape;529;p64"/>
          <p:cNvSpPr/>
          <p:nvPr/>
        </p:nvSpPr>
        <p:spPr>
          <a:xfrm>
            <a:off x="1089288" y="949163"/>
            <a:ext cx="331200" cy="2943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0" name="Google Shape;530;p64"/>
          <p:cNvSpPr/>
          <p:nvPr/>
        </p:nvSpPr>
        <p:spPr>
          <a:xfrm>
            <a:off x="3491551" y="949163"/>
            <a:ext cx="331200" cy="2943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1" name="Google Shape;531;p64"/>
          <p:cNvSpPr/>
          <p:nvPr/>
        </p:nvSpPr>
        <p:spPr>
          <a:xfrm>
            <a:off x="5893815" y="949163"/>
            <a:ext cx="331200" cy="2943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2" name="Google Shape;532;p64"/>
          <p:cNvSpPr/>
          <p:nvPr/>
        </p:nvSpPr>
        <p:spPr>
          <a:xfrm>
            <a:off x="5893846" y="2770150"/>
            <a:ext cx="331200" cy="2943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3" name="Google Shape;533;p64"/>
          <p:cNvSpPr/>
          <p:nvPr/>
        </p:nvSpPr>
        <p:spPr>
          <a:xfrm>
            <a:off x="3491548" y="2770150"/>
            <a:ext cx="331200" cy="2943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4" name="Google Shape;534;p64"/>
          <p:cNvSpPr/>
          <p:nvPr/>
        </p:nvSpPr>
        <p:spPr>
          <a:xfrm>
            <a:off x="1089250" y="2770150"/>
            <a:ext cx="331200" cy="2943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35" name="Google Shape;5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813" y="392845"/>
            <a:ext cx="148875" cy="1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"/>
          <p:cNvSpPr/>
          <p:nvPr/>
        </p:nvSpPr>
        <p:spPr>
          <a:xfrm>
            <a:off x="437000" y="659050"/>
            <a:ext cx="7808400" cy="91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Imagine you actually went on the date you chose on the previous slide and something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went wrong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Describe what happened on the date using the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past simple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past continuous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Take a few minutes to prepare your story about the date below. Write 3 - 5 sentences.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1" name="Google Shape;541;p65"/>
          <p:cNvSpPr txBox="1"/>
          <p:nvPr/>
        </p:nvSpPr>
        <p:spPr>
          <a:xfrm>
            <a:off x="437000" y="1676300"/>
            <a:ext cx="39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YOUR ‘DATE GONE WRONG’ STORY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2" name="Google Shape;542;p65"/>
          <p:cNvSpPr/>
          <p:nvPr/>
        </p:nvSpPr>
        <p:spPr>
          <a:xfrm>
            <a:off x="503050" y="1991525"/>
            <a:ext cx="8395800" cy="1568700"/>
          </a:xfrm>
          <a:prstGeom prst="roundRect">
            <a:avLst>
              <a:gd fmla="val 11276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3" name="Google Shape;543;p65"/>
          <p:cNvSpPr txBox="1"/>
          <p:nvPr/>
        </p:nvSpPr>
        <p:spPr>
          <a:xfrm>
            <a:off x="1067375" y="3756150"/>
            <a:ext cx="802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Retell the story to your class or teacher. Use stress/intonation in the appropriate places when retelling the story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44" name="Google Shape;544;p65"/>
          <p:cNvPicPr preferRelativeResize="0"/>
          <p:nvPr/>
        </p:nvPicPr>
        <p:blipFill rotWithShape="1">
          <a:blip r:embed="rId3">
            <a:alphaModFix/>
          </a:blip>
          <a:srcRect b="33785" l="36095" r="40319" t="22761"/>
          <a:stretch/>
        </p:blipFill>
        <p:spPr>
          <a:xfrm>
            <a:off x="72200" y="1653138"/>
            <a:ext cx="430848" cy="44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"/>
          <p:cNvSpPr txBox="1"/>
          <p:nvPr>
            <p:ph idx="1" type="subTitle"/>
          </p:nvPr>
        </p:nvSpPr>
        <p:spPr>
          <a:xfrm>
            <a:off x="2980150" y="2930475"/>
            <a:ext cx="5697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Work with a partner.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7"/>
          <p:cNvSpPr txBox="1"/>
          <p:nvPr>
            <p:ph idx="1" type="subTitle"/>
          </p:nvPr>
        </p:nvSpPr>
        <p:spPr>
          <a:xfrm>
            <a:off x="1019400" y="251725"/>
            <a:ext cx="6805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Answer the questions below about the video.</a:t>
            </a:r>
            <a:endParaRPr/>
          </a:p>
        </p:txBody>
      </p:sp>
      <p:sp>
        <p:nvSpPr>
          <p:cNvPr id="555" name="Google Shape;555;p67"/>
          <p:cNvSpPr/>
          <p:nvPr/>
        </p:nvSpPr>
        <p:spPr>
          <a:xfrm>
            <a:off x="1592388" y="1274900"/>
            <a:ext cx="5938800" cy="4311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What happened on Joey’s first date with Sarah?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" name="Google Shape;556;p67"/>
          <p:cNvSpPr/>
          <p:nvPr/>
        </p:nvSpPr>
        <p:spPr>
          <a:xfrm>
            <a:off x="1312800" y="1323176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1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57" name="Google Shape;557;p67"/>
          <p:cNvSpPr/>
          <p:nvPr/>
        </p:nvSpPr>
        <p:spPr>
          <a:xfrm>
            <a:off x="1592388" y="1897950"/>
            <a:ext cx="5938800" cy="5070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How did Joey ‘s friends, Phoebe and Rachel, react or respond to his date story?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8" name="Google Shape;558;p67"/>
          <p:cNvSpPr/>
          <p:nvPr/>
        </p:nvSpPr>
        <p:spPr>
          <a:xfrm>
            <a:off x="1312800" y="1984201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59" name="Google Shape;559;p67"/>
          <p:cNvSpPr/>
          <p:nvPr/>
        </p:nvSpPr>
        <p:spPr>
          <a:xfrm>
            <a:off x="1592388" y="2596925"/>
            <a:ext cx="5938800" cy="4311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How did Joey feel about his first date with Sarah?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0" name="Google Shape;560;p67"/>
          <p:cNvSpPr/>
          <p:nvPr/>
        </p:nvSpPr>
        <p:spPr>
          <a:xfrm>
            <a:off x="1312800" y="2645226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3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61" name="Google Shape;561;p67"/>
          <p:cNvSpPr/>
          <p:nvPr/>
        </p:nvSpPr>
        <p:spPr>
          <a:xfrm>
            <a:off x="1592388" y="3220000"/>
            <a:ext cx="5938800" cy="4311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What happened on Joey’s second date with Sarah? 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2" name="Google Shape;562;p67"/>
          <p:cNvSpPr/>
          <p:nvPr/>
        </p:nvSpPr>
        <p:spPr>
          <a:xfrm>
            <a:off x="1312800" y="3268301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4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563" name="Google Shape;563;p67"/>
          <p:cNvPicPr preferRelativeResize="0"/>
          <p:nvPr/>
        </p:nvPicPr>
        <p:blipFill rotWithShape="1">
          <a:blip r:embed="rId3">
            <a:alphaModFix/>
          </a:blip>
          <a:srcRect b="29418" l="33166" r="33300" t="29286"/>
          <a:stretch/>
        </p:blipFill>
        <p:spPr>
          <a:xfrm>
            <a:off x="77775" y="740075"/>
            <a:ext cx="782074" cy="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/>
          <p:nvPr/>
        </p:nvSpPr>
        <p:spPr>
          <a:xfrm>
            <a:off x="6963075" y="1210650"/>
            <a:ext cx="2142000" cy="27366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1"/>
          <p:cNvSpPr txBox="1"/>
          <p:nvPr>
            <p:ph idx="1" type="subTitle"/>
          </p:nvPr>
        </p:nvSpPr>
        <p:spPr>
          <a:xfrm>
            <a:off x="1019400" y="251725"/>
            <a:ext cx="72330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Describe each </a:t>
            </a:r>
            <a:r>
              <a:rPr b="1" lang="en-GB"/>
              <a:t>date </a:t>
            </a:r>
            <a:r>
              <a:rPr lang="en-GB"/>
              <a:t>you see below. Which do you think is the best for </a:t>
            </a:r>
            <a:r>
              <a:rPr b="1" lang="en-GB"/>
              <a:t>a first date</a:t>
            </a:r>
            <a:r>
              <a:rPr lang="en-GB"/>
              <a:t>? Rank them in order from </a:t>
            </a:r>
            <a:r>
              <a:rPr b="1" lang="en-GB"/>
              <a:t>1 </a:t>
            </a:r>
            <a:r>
              <a:rPr lang="en-GB"/>
              <a:t>(best) - </a:t>
            </a:r>
            <a:r>
              <a:rPr b="1" lang="en-GB"/>
              <a:t>6 </a:t>
            </a:r>
            <a:r>
              <a:rPr lang="en-GB"/>
              <a:t>(worst). Explain your choices.</a:t>
            </a:r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3">
            <a:alphaModFix/>
          </a:blip>
          <a:srcRect b="48229" l="2446" r="2712" t="17918"/>
          <a:stretch/>
        </p:blipFill>
        <p:spPr>
          <a:xfrm>
            <a:off x="133550" y="1179150"/>
            <a:ext cx="6628925" cy="133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1"/>
          <p:cNvPicPr preferRelativeResize="0"/>
          <p:nvPr/>
        </p:nvPicPr>
        <p:blipFill rotWithShape="1">
          <a:blip r:embed="rId3">
            <a:alphaModFix/>
          </a:blip>
          <a:srcRect b="9468" l="2579" r="2579" t="56679"/>
          <a:stretch/>
        </p:blipFill>
        <p:spPr>
          <a:xfrm>
            <a:off x="133550" y="2698010"/>
            <a:ext cx="6628925" cy="133081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1"/>
          <p:cNvSpPr/>
          <p:nvPr/>
        </p:nvSpPr>
        <p:spPr>
          <a:xfrm>
            <a:off x="67700" y="1010600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A      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30" name="Google Shape;230;p41"/>
          <p:cNvSpPr/>
          <p:nvPr/>
        </p:nvSpPr>
        <p:spPr>
          <a:xfrm>
            <a:off x="2369200" y="1010600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B</a:t>
            </a: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31" name="Google Shape;231;p41"/>
          <p:cNvSpPr/>
          <p:nvPr/>
        </p:nvSpPr>
        <p:spPr>
          <a:xfrm>
            <a:off x="4670700" y="1010600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C</a:t>
            </a: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32" name="Google Shape;232;p41"/>
          <p:cNvSpPr/>
          <p:nvPr/>
        </p:nvSpPr>
        <p:spPr>
          <a:xfrm>
            <a:off x="87950" y="2557425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D</a:t>
            </a: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33" name="Google Shape;233;p41"/>
          <p:cNvSpPr/>
          <p:nvPr/>
        </p:nvSpPr>
        <p:spPr>
          <a:xfrm>
            <a:off x="2369200" y="2557425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E</a:t>
            </a: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34" name="Google Shape;234;p41"/>
          <p:cNvSpPr/>
          <p:nvPr/>
        </p:nvSpPr>
        <p:spPr>
          <a:xfrm>
            <a:off x="4670700" y="2557425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F</a:t>
            </a: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1302413" y="4104250"/>
            <a:ext cx="429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 (</a:t>
            </a:r>
            <a:r>
              <a:rPr b="1" lang="en-GB" sz="120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 = the best first date idea / </a:t>
            </a:r>
            <a:r>
              <a:rPr b="1" lang="en-GB" sz="1200">
                <a:latin typeface="Nunito"/>
                <a:ea typeface="Nunito"/>
                <a:cs typeface="Nunito"/>
                <a:sym typeface="Nunito"/>
              </a:rPr>
              <a:t>6 </a:t>
            </a: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= the worst first date idea).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6" name="Google Shape;236;p41"/>
          <p:cNvSpPr/>
          <p:nvPr/>
        </p:nvSpPr>
        <p:spPr>
          <a:xfrm>
            <a:off x="7263925" y="1298775"/>
            <a:ext cx="1794000" cy="31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7" name="Google Shape;237;p41"/>
          <p:cNvSpPr/>
          <p:nvPr/>
        </p:nvSpPr>
        <p:spPr>
          <a:xfrm>
            <a:off x="7263925" y="1744900"/>
            <a:ext cx="1794000" cy="31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8" name="Google Shape;238;p41"/>
          <p:cNvSpPr/>
          <p:nvPr/>
        </p:nvSpPr>
        <p:spPr>
          <a:xfrm>
            <a:off x="7263925" y="2191025"/>
            <a:ext cx="1794000" cy="31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9" name="Google Shape;239;p41"/>
          <p:cNvSpPr/>
          <p:nvPr/>
        </p:nvSpPr>
        <p:spPr>
          <a:xfrm>
            <a:off x="7263925" y="2637150"/>
            <a:ext cx="1794000" cy="31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0" name="Google Shape;240;p41"/>
          <p:cNvSpPr/>
          <p:nvPr/>
        </p:nvSpPr>
        <p:spPr>
          <a:xfrm>
            <a:off x="7263925" y="3083275"/>
            <a:ext cx="1794000" cy="31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" name="Google Shape;241;p41"/>
          <p:cNvSpPr/>
          <p:nvPr/>
        </p:nvSpPr>
        <p:spPr>
          <a:xfrm>
            <a:off x="7263925" y="3529400"/>
            <a:ext cx="1794000" cy="31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2" name="Google Shape;242;p41"/>
          <p:cNvSpPr/>
          <p:nvPr/>
        </p:nvSpPr>
        <p:spPr>
          <a:xfrm>
            <a:off x="6975425" y="1331775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1</a:t>
            </a: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3" name="Google Shape;243;p41"/>
          <p:cNvSpPr/>
          <p:nvPr/>
        </p:nvSpPr>
        <p:spPr>
          <a:xfrm>
            <a:off x="6975425" y="1761400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4" name="Google Shape;244;p41"/>
          <p:cNvSpPr/>
          <p:nvPr/>
        </p:nvSpPr>
        <p:spPr>
          <a:xfrm>
            <a:off x="6975425" y="2207525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3</a:t>
            </a: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5" name="Google Shape;245;p41"/>
          <p:cNvSpPr/>
          <p:nvPr/>
        </p:nvSpPr>
        <p:spPr>
          <a:xfrm>
            <a:off x="6972200" y="2649525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4</a:t>
            </a: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6" name="Google Shape;246;p41"/>
          <p:cNvSpPr/>
          <p:nvPr/>
        </p:nvSpPr>
        <p:spPr>
          <a:xfrm>
            <a:off x="6972200" y="3087400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5</a:t>
            </a: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7" name="Google Shape;247;p41"/>
          <p:cNvSpPr/>
          <p:nvPr/>
        </p:nvSpPr>
        <p:spPr>
          <a:xfrm>
            <a:off x="6975425" y="3550025"/>
            <a:ext cx="333600" cy="2823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6</a:t>
            </a:r>
            <a:r>
              <a:rPr b="1" lang="en-GB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</a:t>
            </a:r>
            <a:endParaRPr b="1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 txBox="1"/>
          <p:nvPr>
            <p:ph idx="1" type="subTitle"/>
          </p:nvPr>
        </p:nvSpPr>
        <p:spPr>
          <a:xfrm>
            <a:off x="1019400" y="251725"/>
            <a:ext cx="68052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Write the correct form of the </a:t>
            </a:r>
            <a:r>
              <a:rPr b="1" lang="en-GB"/>
              <a:t>verbs </a:t>
            </a:r>
            <a:r>
              <a:rPr lang="en-GB"/>
              <a:t>in the dialogue below, depending on whether the past simple or past continuous should be used.</a:t>
            </a:r>
            <a:endParaRPr/>
          </a:p>
        </p:txBody>
      </p:sp>
      <p:sp>
        <p:nvSpPr>
          <p:cNvPr id="569" name="Google Shape;569;p68"/>
          <p:cNvSpPr txBox="1"/>
          <p:nvPr/>
        </p:nvSpPr>
        <p:spPr>
          <a:xfrm>
            <a:off x="717900" y="1117525"/>
            <a:ext cx="7708200" cy="2272800"/>
          </a:xfrm>
          <a:prstGeom prst="rect">
            <a:avLst/>
          </a:prstGeom>
          <a:solidFill>
            <a:srgbClr val="EEF1F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 ExtraBold"/>
                <a:ea typeface="Nunito ExtraBold"/>
                <a:cs typeface="Nunito ExtraBold"/>
                <a:sym typeface="Nunito ExtraBold"/>
              </a:rPr>
              <a:t>JOEY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: We                                       (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be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) out to dinner. We                                       (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get along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),             ,                                    (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have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) a really nice time, I                                      (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think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) she was really cool and then, out of nowhere, she                                     (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reach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) over and                              (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take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) some of my fries!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latin typeface="Nunito ExtraBold"/>
                <a:ea typeface="Nunito ExtraBold"/>
                <a:cs typeface="Nunito ExtraBold"/>
                <a:sym typeface="Nunito ExtraBold"/>
              </a:rPr>
              <a:t>PHOEBE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: So she                                     (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take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) some fries, big deal!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>
                <a:latin typeface="Nunito ExtraBold"/>
                <a:ea typeface="Nunito ExtraBold"/>
                <a:cs typeface="Nunito ExtraBold"/>
                <a:sym typeface="Nunito ExtraBold"/>
              </a:rPr>
              <a:t>RACHEL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: Oh yeah, Joey doesn’t share food. I mean, just last week, we                                    (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have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) breakfast, and…and he                                     (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have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) a couple of grapes on his plate…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0" name="Google Shape;570;p68"/>
          <p:cNvSpPr/>
          <p:nvPr/>
        </p:nvSpPr>
        <p:spPr>
          <a:xfrm>
            <a:off x="1624050" y="1205625"/>
            <a:ext cx="17373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1" name="Google Shape;571;p68"/>
          <p:cNvSpPr/>
          <p:nvPr/>
        </p:nvSpPr>
        <p:spPr>
          <a:xfrm>
            <a:off x="5172050" y="1205625"/>
            <a:ext cx="17373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2" name="Google Shape;572;p68"/>
          <p:cNvSpPr/>
          <p:nvPr/>
        </p:nvSpPr>
        <p:spPr>
          <a:xfrm>
            <a:off x="759225" y="1479800"/>
            <a:ext cx="17373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" name="Google Shape;573;p68"/>
          <p:cNvSpPr/>
          <p:nvPr/>
        </p:nvSpPr>
        <p:spPr>
          <a:xfrm>
            <a:off x="4573525" y="1479800"/>
            <a:ext cx="16746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4" name="Google Shape;574;p68"/>
          <p:cNvSpPr/>
          <p:nvPr/>
        </p:nvSpPr>
        <p:spPr>
          <a:xfrm>
            <a:off x="3586900" y="1753975"/>
            <a:ext cx="16440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5" name="Google Shape;575;p68"/>
          <p:cNvSpPr/>
          <p:nvPr/>
        </p:nvSpPr>
        <p:spPr>
          <a:xfrm>
            <a:off x="6602825" y="1753975"/>
            <a:ext cx="16440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6" name="Google Shape;576;p68"/>
          <p:cNvSpPr/>
          <p:nvPr/>
        </p:nvSpPr>
        <p:spPr>
          <a:xfrm>
            <a:off x="2199150" y="2400650"/>
            <a:ext cx="16440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7" name="Google Shape;577;p68"/>
          <p:cNvSpPr/>
          <p:nvPr/>
        </p:nvSpPr>
        <p:spPr>
          <a:xfrm>
            <a:off x="6391850" y="2776225"/>
            <a:ext cx="16440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8" name="Google Shape;578;p68"/>
          <p:cNvSpPr/>
          <p:nvPr/>
        </p:nvSpPr>
        <p:spPr>
          <a:xfrm>
            <a:off x="3184500" y="3079075"/>
            <a:ext cx="1644000" cy="2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9" name="Google Shape;579;p68"/>
          <p:cNvSpPr txBox="1"/>
          <p:nvPr/>
        </p:nvSpPr>
        <p:spPr>
          <a:xfrm>
            <a:off x="1023450" y="3798475"/>
            <a:ext cx="709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Retell Joey’s part of the dialogue (above) out loud using 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stress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/</a:t>
            </a:r>
            <a:r>
              <a:rPr b="1" lang="en-GB" sz="1600">
                <a:latin typeface="Nunito"/>
                <a:ea typeface="Nunito"/>
                <a:cs typeface="Nunito"/>
                <a:sym typeface="Nunito"/>
              </a:rPr>
              <a:t>intonation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 in the appropriate places.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0" name="Google Shape;580;p68"/>
          <p:cNvPicPr preferRelativeResize="0"/>
          <p:nvPr/>
        </p:nvPicPr>
        <p:blipFill rotWithShape="1">
          <a:blip r:embed="rId3">
            <a:alphaModFix/>
          </a:blip>
          <a:srcRect b="33785" l="36095" r="40319" t="22761"/>
          <a:stretch/>
        </p:blipFill>
        <p:spPr>
          <a:xfrm>
            <a:off x="141025" y="682825"/>
            <a:ext cx="557477" cy="57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9"/>
          <p:cNvSpPr/>
          <p:nvPr/>
        </p:nvSpPr>
        <p:spPr>
          <a:xfrm>
            <a:off x="1508950" y="1265812"/>
            <a:ext cx="5382900" cy="5280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Did you learn or use any new vocabulary, grammar, phrases, etc. in this lesson? If so, what?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6" name="Google Shape;586;p69"/>
          <p:cNvSpPr/>
          <p:nvPr/>
        </p:nvSpPr>
        <p:spPr>
          <a:xfrm>
            <a:off x="1229375" y="1362563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1 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87" name="Google Shape;587;p69"/>
          <p:cNvSpPr/>
          <p:nvPr/>
        </p:nvSpPr>
        <p:spPr>
          <a:xfrm>
            <a:off x="1788525" y="1960437"/>
            <a:ext cx="5382900" cy="5280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What did you enjoy about the lesson?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8" name="Google Shape;588;p69"/>
          <p:cNvSpPr/>
          <p:nvPr/>
        </p:nvSpPr>
        <p:spPr>
          <a:xfrm>
            <a:off x="1508950" y="205718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89" name="Google Shape;589;p69"/>
          <p:cNvSpPr/>
          <p:nvPr/>
        </p:nvSpPr>
        <p:spPr>
          <a:xfrm>
            <a:off x="2068100" y="2655050"/>
            <a:ext cx="5382900" cy="5280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Is there anything you found difficult about the lesson?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0" name="Google Shape;590;p69"/>
          <p:cNvSpPr/>
          <p:nvPr/>
        </p:nvSpPr>
        <p:spPr>
          <a:xfrm>
            <a:off x="1788525" y="2751801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3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591" name="Google Shape;591;p69"/>
          <p:cNvPicPr preferRelativeResize="0"/>
          <p:nvPr/>
        </p:nvPicPr>
        <p:blipFill rotWithShape="1">
          <a:blip r:embed="rId3">
            <a:alphaModFix/>
          </a:blip>
          <a:srcRect b="27865" l="66195" r="19506" t="57166"/>
          <a:stretch/>
        </p:blipFill>
        <p:spPr>
          <a:xfrm>
            <a:off x="7751225" y="3924175"/>
            <a:ext cx="1307400" cy="769800"/>
          </a:xfrm>
          <a:prstGeom prst="roundRect">
            <a:avLst>
              <a:gd fmla="val 6898" name="adj"/>
            </a:avLst>
          </a:prstGeom>
          <a:noFill/>
          <a:ln>
            <a:noFill/>
          </a:ln>
        </p:spPr>
      </p:pic>
      <p:pic>
        <p:nvPicPr>
          <p:cNvPr id="592" name="Google Shape;592;p69"/>
          <p:cNvPicPr preferRelativeResize="0"/>
          <p:nvPr/>
        </p:nvPicPr>
        <p:blipFill rotWithShape="1">
          <a:blip r:embed="rId4">
            <a:alphaModFix/>
          </a:blip>
          <a:srcRect b="29418" l="33166" r="33300" t="29286"/>
          <a:stretch/>
        </p:blipFill>
        <p:spPr>
          <a:xfrm>
            <a:off x="77775" y="740075"/>
            <a:ext cx="782074" cy="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idx="1" type="subTitle"/>
          </p:nvPr>
        </p:nvSpPr>
        <p:spPr>
          <a:xfrm>
            <a:off x="1019400" y="251725"/>
            <a:ext cx="6805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Discuss the questions below about </a:t>
            </a:r>
            <a:r>
              <a:rPr b="1" lang="en-GB"/>
              <a:t>dating</a:t>
            </a:r>
            <a:r>
              <a:rPr lang="en-GB"/>
              <a:t>.</a:t>
            </a:r>
            <a:endParaRPr/>
          </a:p>
        </p:txBody>
      </p:sp>
      <p:sp>
        <p:nvSpPr>
          <p:cNvPr id="253" name="Google Shape;253;p42"/>
          <p:cNvSpPr/>
          <p:nvPr/>
        </p:nvSpPr>
        <p:spPr>
          <a:xfrm>
            <a:off x="1487225" y="1252275"/>
            <a:ext cx="6837000" cy="5940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What do you think are some other good (or bad) date ideas not listed on the previous slide?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p42"/>
          <p:cNvSpPr/>
          <p:nvPr/>
        </p:nvSpPr>
        <p:spPr>
          <a:xfrm>
            <a:off x="1207650" y="1382013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1 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55" name="Google Shape;255;p42"/>
          <p:cNvSpPr/>
          <p:nvPr/>
        </p:nvSpPr>
        <p:spPr>
          <a:xfrm>
            <a:off x="1487225" y="2052038"/>
            <a:ext cx="6837000" cy="4311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What are some things that could go wrong on a first date?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6" name="Google Shape;256;p42"/>
          <p:cNvSpPr/>
          <p:nvPr/>
        </p:nvSpPr>
        <p:spPr>
          <a:xfrm>
            <a:off x="1207650" y="2100326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57" name="Google Shape;257;p42"/>
          <p:cNvSpPr/>
          <p:nvPr/>
        </p:nvSpPr>
        <p:spPr>
          <a:xfrm>
            <a:off x="1487225" y="2640600"/>
            <a:ext cx="6837000" cy="431100"/>
          </a:xfrm>
          <a:prstGeom prst="roundRect">
            <a:avLst>
              <a:gd fmla="val 16667" name="adj"/>
            </a:avLst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What are some common </a:t>
            </a:r>
            <a:r>
              <a:rPr b="1"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etiquette mistakes </a:t>
            </a:r>
            <a:r>
              <a:rPr lang="en-GB" sz="1600">
                <a:solidFill>
                  <a:srgbClr val="08233B"/>
                </a:solidFill>
                <a:latin typeface="Nunito"/>
                <a:ea typeface="Nunito"/>
                <a:cs typeface="Nunito"/>
                <a:sym typeface="Nunito"/>
              </a:rPr>
              <a:t>to avoid on a first date?</a:t>
            </a:r>
            <a:endParaRPr sz="1600">
              <a:solidFill>
                <a:srgbClr val="08233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8" name="Google Shape;258;p42"/>
          <p:cNvSpPr/>
          <p:nvPr/>
        </p:nvSpPr>
        <p:spPr>
          <a:xfrm>
            <a:off x="1207650" y="268888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3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 rotWithShape="1">
          <a:blip r:embed="rId3">
            <a:alphaModFix/>
          </a:blip>
          <a:srcRect b="29418" l="33166" r="33300" t="29286"/>
          <a:stretch/>
        </p:blipFill>
        <p:spPr>
          <a:xfrm>
            <a:off x="77775" y="740075"/>
            <a:ext cx="782074" cy="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idx="1" type="subTitle"/>
          </p:nvPr>
        </p:nvSpPr>
        <p:spPr>
          <a:xfrm>
            <a:off x="1019400" y="251725"/>
            <a:ext cx="68052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Imagine you went to a restaurant for a first date. Something went wrong involving </a:t>
            </a:r>
            <a:r>
              <a:rPr b="1" lang="en-GB"/>
              <a:t>French fries</a:t>
            </a:r>
            <a:r>
              <a:rPr lang="en-GB"/>
              <a:t>. Imagine you’re telling the story to a friend. Use the prompt below to start your story.</a:t>
            </a:r>
            <a:endParaRPr/>
          </a:p>
        </p:txBody>
      </p:sp>
      <p:sp>
        <p:nvSpPr>
          <p:cNvPr id="265" name="Google Shape;265;p43"/>
          <p:cNvSpPr/>
          <p:nvPr/>
        </p:nvSpPr>
        <p:spPr>
          <a:xfrm>
            <a:off x="2894100" y="1804400"/>
            <a:ext cx="4756800" cy="997500"/>
          </a:xfrm>
          <a:prstGeom prst="wedgeRoundRectCallout">
            <a:avLst>
              <a:gd fmla="val -64608" name="adj1"/>
              <a:gd fmla="val 29165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21D5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We were out to dinner, we were getting along, having a really nice time, I was thinking she was really cool, but then, out of nowhere, …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6" name="Google Shape;266;p43"/>
          <p:cNvPicPr preferRelativeResize="0"/>
          <p:nvPr/>
        </p:nvPicPr>
        <p:blipFill rotWithShape="1">
          <a:blip r:embed="rId3">
            <a:alphaModFix/>
          </a:blip>
          <a:srcRect b="13135" l="7283" r="14816" t="30655"/>
          <a:stretch/>
        </p:blipFill>
        <p:spPr>
          <a:xfrm>
            <a:off x="450275" y="2111150"/>
            <a:ext cx="3025450" cy="122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 rotWithShape="1">
          <a:blip r:embed="rId4">
            <a:alphaModFix/>
          </a:blip>
          <a:srcRect b="34010" l="48446" r="24972" t="8432"/>
          <a:stretch/>
        </p:blipFill>
        <p:spPr>
          <a:xfrm>
            <a:off x="7985450" y="1662050"/>
            <a:ext cx="1158552" cy="141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1994000" y="1857450"/>
            <a:ext cx="68052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What do you think are some good ways to make a good first impression on a date?</a:t>
            </a:r>
            <a:endParaRPr b="1"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650" y="2879775"/>
            <a:ext cx="2139975" cy="21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7228125" y="4513100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chemeClr val="accent5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&lt;a href="https://storyset.com/love"&gt;Love illustrations by Storyset&lt;/a&gt;</a:t>
            </a:r>
            <a:endParaRPr sz="500">
              <a:solidFill>
                <a:schemeClr val="accent5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>
            <a:hlinkClick r:id="rId3"/>
          </p:cNvPr>
          <p:cNvSpPr txBox="1"/>
          <p:nvPr>
            <p:ph idx="1" type="subTitle"/>
          </p:nvPr>
        </p:nvSpPr>
        <p:spPr>
          <a:xfrm>
            <a:off x="2980150" y="2930475"/>
            <a:ext cx="5697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Friends | Joey Doesn't Share Food!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idx="1" type="subTitle"/>
          </p:nvPr>
        </p:nvSpPr>
        <p:spPr>
          <a:xfrm>
            <a:off x="-108800" y="2356200"/>
            <a:ext cx="39795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Watch the first 2 minutes of the video.</a:t>
            </a:r>
            <a:endParaRPr/>
          </a:p>
        </p:txBody>
      </p:sp>
      <p:sp>
        <p:nvSpPr>
          <p:cNvPr id="285" name="Google Shape;285;p46">
            <a:hlinkClick r:id="rId3"/>
          </p:cNvPr>
          <p:cNvSpPr txBox="1"/>
          <p:nvPr>
            <p:ph idx="2" type="subTitle"/>
          </p:nvPr>
        </p:nvSpPr>
        <p:spPr>
          <a:xfrm>
            <a:off x="4222763" y="775975"/>
            <a:ext cx="4366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/>
              <a:t>Friends | Joey Doesn't Share Food!</a:t>
            </a:r>
            <a:endParaRPr b="1" sz="2400"/>
          </a:p>
        </p:txBody>
      </p:sp>
      <p:pic>
        <p:nvPicPr>
          <p:cNvPr id="286" name="Google Shape;286;p46" title="F.r.i.e.n.d.s-Joey doesn't share foo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725" y="1330075"/>
            <a:ext cx="5136575" cy="28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/>
          <p:nvPr/>
        </p:nvSpPr>
        <p:spPr>
          <a:xfrm>
            <a:off x="6898600" y="2629050"/>
            <a:ext cx="2245500" cy="1271700"/>
          </a:xfrm>
          <a:prstGeom prst="rect">
            <a:avLst/>
          </a:prstGeom>
          <a:solidFill>
            <a:srgbClr val="921D58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7"/>
          <p:cNvSpPr txBox="1"/>
          <p:nvPr>
            <p:ph idx="1" type="subTitle"/>
          </p:nvPr>
        </p:nvSpPr>
        <p:spPr>
          <a:xfrm>
            <a:off x="1019400" y="251725"/>
            <a:ext cx="6805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Discuss/Write short answers below according to the information.</a:t>
            </a:r>
            <a:endParaRPr/>
          </a:p>
        </p:txBody>
      </p:sp>
      <p:sp>
        <p:nvSpPr>
          <p:cNvPr id="293" name="Google Shape;293;p47"/>
          <p:cNvSpPr txBox="1"/>
          <p:nvPr/>
        </p:nvSpPr>
        <p:spPr>
          <a:xfrm>
            <a:off x="1019400" y="3916425"/>
            <a:ext cx="7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Refer back to </a:t>
            </a:r>
            <a:r>
              <a:rPr lang="en-GB" sz="16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action="ppaction://hlinksldjump" r:id="rId3"/>
              </a:rPr>
              <a:t>Preview, Part 3</a:t>
            </a: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. How similar was your date story to Joey’s?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1429275" y="888300"/>
            <a:ext cx="648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What happened on Joey’s first date with Sarah?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Google Shape;295;p47"/>
          <p:cNvSpPr/>
          <p:nvPr/>
        </p:nvSpPr>
        <p:spPr>
          <a:xfrm>
            <a:off x="1489125" y="1257750"/>
            <a:ext cx="6585900" cy="32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47"/>
          <p:cNvSpPr/>
          <p:nvPr/>
        </p:nvSpPr>
        <p:spPr>
          <a:xfrm>
            <a:off x="1080250" y="93658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1 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97" name="Google Shape;297;p47"/>
          <p:cNvSpPr txBox="1"/>
          <p:nvPr/>
        </p:nvSpPr>
        <p:spPr>
          <a:xfrm>
            <a:off x="617625" y="949950"/>
            <a:ext cx="3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Nunito"/>
                <a:ea typeface="Nunito"/>
                <a:cs typeface="Nunito"/>
                <a:sym typeface="Nunito"/>
              </a:rPr>
              <a:t>0:18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Google Shape;298;p47"/>
          <p:cNvSpPr txBox="1"/>
          <p:nvPr/>
        </p:nvSpPr>
        <p:spPr>
          <a:xfrm>
            <a:off x="1429275" y="1800050"/>
            <a:ext cx="709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How does Joey feel about their first date? What does he say about it?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1489125" y="2169500"/>
            <a:ext cx="6585900" cy="32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47"/>
          <p:cNvSpPr/>
          <p:nvPr/>
        </p:nvSpPr>
        <p:spPr>
          <a:xfrm>
            <a:off x="1080250" y="1848338"/>
            <a:ext cx="395100" cy="334500"/>
          </a:xfrm>
          <a:prstGeom prst="ellipse">
            <a:avLst/>
          </a:prstGeom>
          <a:solidFill>
            <a:srgbClr val="F2F5F6"/>
          </a:solidFill>
          <a:ln cap="flat" cmpd="sng" w="9525">
            <a:solidFill>
              <a:srgbClr val="921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r>
              <a:rPr b="1" lang="en-GB" sz="1600">
                <a:solidFill>
                  <a:srgbClr val="921D58"/>
                </a:solidFill>
                <a:latin typeface="Patrick Hand"/>
                <a:ea typeface="Patrick Hand"/>
                <a:cs typeface="Patrick Hand"/>
                <a:sym typeface="Patrick Hand"/>
              </a:rPr>
              <a:t>                  </a:t>
            </a:r>
            <a:endParaRPr b="1" sz="1600">
              <a:solidFill>
                <a:srgbClr val="921D58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01" name="Google Shape;301;p47"/>
          <p:cNvSpPr txBox="1"/>
          <p:nvPr/>
        </p:nvSpPr>
        <p:spPr>
          <a:xfrm>
            <a:off x="617625" y="1861700"/>
            <a:ext cx="39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Nunito"/>
                <a:ea typeface="Nunito"/>
                <a:cs typeface="Nunito"/>
                <a:sym typeface="Nunito"/>
              </a:rPr>
              <a:t>0:48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2" name="Google Shape;302;p47" title="F.r.i.e.n.d.s-Joey doesn't share foo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9189" y="2605161"/>
            <a:ext cx="2260986" cy="127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7"/>
          <p:cNvCxnSpPr/>
          <p:nvPr/>
        </p:nvCxnSpPr>
        <p:spPr>
          <a:xfrm>
            <a:off x="26689" y="3510823"/>
            <a:ext cx="6832500" cy="9000"/>
          </a:xfrm>
          <a:prstGeom prst="straightConnector1">
            <a:avLst/>
          </a:prstGeom>
          <a:noFill/>
          <a:ln cap="flat" cmpd="sng" w="9525">
            <a:solidFill>
              <a:srgbClr val="C6A8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Google Shape;304;p47"/>
          <p:cNvPicPr preferRelativeResize="0"/>
          <p:nvPr/>
        </p:nvPicPr>
        <p:blipFill rotWithShape="1">
          <a:blip r:embed="rId6">
            <a:alphaModFix/>
          </a:blip>
          <a:srcRect b="33785" l="36095" r="40319" t="22761"/>
          <a:stretch/>
        </p:blipFill>
        <p:spPr>
          <a:xfrm>
            <a:off x="141025" y="682825"/>
            <a:ext cx="557477" cy="57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LUENTIZE">
  <a:themeElements>
    <a:clrScheme name="Simple Light">
      <a:dk1>
        <a:srgbClr val="18336B"/>
      </a:dk1>
      <a:lt1>
        <a:srgbClr val="F2F5F6"/>
      </a:lt1>
      <a:dk2>
        <a:srgbClr val="08233B"/>
      </a:dk2>
      <a:lt2>
        <a:srgbClr val="ACB4C4"/>
      </a:lt2>
      <a:accent1>
        <a:srgbClr val="1AA9C4"/>
      </a:accent1>
      <a:accent2>
        <a:srgbClr val="83C6D8"/>
      </a:accent2>
      <a:accent3>
        <a:srgbClr val="45A0B7"/>
      </a:accent3>
      <a:accent4>
        <a:srgbClr val="234BE4"/>
      </a:accent4>
      <a:accent5>
        <a:srgbClr val="ACACCC"/>
      </a:accent5>
      <a:accent6>
        <a:srgbClr val="54D4CC"/>
      </a:accent6>
      <a:hlink>
        <a:srgbClr val="04A6B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